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1"/>
  </p:notesMasterIdLst>
  <p:handoutMasterIdLst>
    <p:handoutMasterId r:id="rId62"/>
  </p:handoutMasterIdLst>
  <p:sldIdLst>
    <p:sldId id="256" r:id="rId2"/>
    <p:sldId id="260" r:id="rId3"/>
    <p:sldId id="257" r:id="rId4"/>
    <p:sldId id="258" r:id="rId5"/>
    <p:sldId id="259" r:id="rId6"/>
    <p:sldId id="261" r:id="rId7"/>
    <p:sldId id="262" r:id="rId8"/>
    <p:sldId id="263" r:id="rId9"/>
    <p:sldId id="264" r:id="rId10"/>
    <p:sldId id="265" r:id="rId11"/>
    <p:sldId id="266" r:id="rId12"/>
    <p:sldId id="267" r:id="rId13"/>
    <p:sldId id="274" r:id="rId14"/>
    <p:sldId id="268" r:id="rId15"/>
    <p:sldId id="269" r:id="rId16"/>
    <p:sldId id="270" r:id="rId17"/>
    <p:sldId id="271" r:id="rId18"/>
    <p:sldId id="272" r:id="rId19"/>
    <p:sldId id="273" r:id="rId20"/>
    <p:sldId id="275" r:id="rId21"/>
    <p:sldId id="276" r:id="rId22"/>
    <p:sldId id="277" r:id="rId23"/>
    <p:sldId id="278" r:id="rId24"/>
    <p:sldId id="280" r:id="rId25"/>
    <p:sldId id="281" r:id="rId26"/>
    <p:sldId id="282" r:id="rId27"/>
    <p:sldId id="316" r:id="rId28"/>
    <p:sldId id="283" r:id="rId29"/>
    <p:sldId id="284" r:id="rId30"/>
    <p:sldId id="285" r:id="rId31"/>
    <p:sldId id="286" r:id="rId32"/>
    <p:sldId id="311" r:id="rId33"/>
    <p:sldId id="287" r:id="rId34"/>
    <p:sldId id="288" r:id="rId35"/>
    <p:sldId id="289" r:id="rId36"/>
    <p:sldId id="290" r:id="rId37"/>
    <p:sldId id="291" r:id="rId38"/>
    <p:sldId id="292" r:id="rId39"/>
    <p:sldId id="293" r:id="rId40"/>
    <p:sldId id="294" r:id="rId41"/>
    <p:sldId id="295" r:id="rId42"/>
    <p:sldId id="297" r:id="rId43"/>
    <p:sldId id="298" r:id="rId44"/>
    <p:sldId id="299" r:id="rId45"/>
    <p:sldId id="296" r:id="rId46"/>
    <p:sldId id="300" r:id="rId47"/>
    <p:sldId id="301" r:id="rId48"/>
    <p:sldId id="302" r:id="rId49"/>
    <p:sldId id="303" r:id="rId50"/>
    <p:sldId id="308" r:id="rId51"/>
    <p:sldId id="309" r:id="rId52"/>
    <p:sldId id="310" r:id="rId53"/>
    <p:sldId id="304" r:id="rId54"/>
    <p:sldId id="305" r:id="rId55"/>
    <p:sldId id="306" r:id="rId56"/>
    <p:sldId id="307" r:id="rId57"/>
    <p:sldId id="312" r:id="rId58"/>
    <p:sldId id="313" r:id="rId59"/>
    <p:sldId id="315" r:id="rId60"/>
  </p:sldIdLst>
  <p:sldSz cx="9144000" cy="6858000" type="screen4x3"/>
  <p:notesSz cx="7102475" cy="93694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83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2725" y="0"/>
            <a:ext cx="3078163" cy="468313"/>
          </a:xfrm>
          <a:prstGeom prst="rect">
            <a:avLst/>
          </a:prstGeom>
        </p:spPr>
        <p:txBody>
          <a:bodyPr vert="horz" lIns="91440" tIns="45720" rIns="91440" bIns="45720" rtlCol="0"/>
          <a:lstStyle>
            <a:lvl1pPr algn="r">
              <a:defRPr sz="1200"/>
            </a:lvl1pPr>
          </a:lstStyle>
          <a:p>
            <a:fld id="{4724E03F-C914-4E6A-A52F-9AEB5D6F77DC}" type="datetimeFigureOut">
              <a:rPr lang="en-US" smtClean="0"/>
              <a:pPr/>
              <a:t>1/22/2013</a:t>
            </a:fld>
            <a:endParaRPr lang="en-US"/>
          </a:p>
        </p:txBody>
      </p:sp>
      <p:sp>
        <p:nvSpPr>
          <p:cNvPr id="4" name="Footer Placeholder 3"/>
          <p:cNvSpPr>
            <a:spLocks noGrp="1"/>
          </p:cNvSpPr>
          <p:nvPr>
            <p:ph type="ftr" sz="quarter" idx="2"/>
          </p:nvPr>
        </p:nvSpPr>
        <p:spPr>
          <a:xfrm>
            <a:off x="0" y="8899525"/>
            <a:ext cx="3078163" cy="46831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2725" y="8899525"/>
            <a:ext cx="3078163" cy="468313"/>
          </a:xfrm>
          <a:prstGeom prst="rect">
            <a:avLst/>
          </a:prstGeom>
        </p:spPr>
        <p:txBody>
          <a:bodyPr vert="horz" lIns="91440" tIns="45720" rIns="91440" bIns="45720" rtlCol="0" anchor="b"/>
          <a:lstStyle>
            <a:lvl1pPr algn="r">
              <a:defRPr sz="1200"/>
            </a:lvl1pPr>
          </a:lstStyle>
          <a:p>
            <a:fld id="{5E8B3DF7-38BD-49FB-A589-D4479A3887C8}"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8471"/>
          </a:xfrm>
          <a:prstGeom prst="rect">
            <a:avLst/>
          </a:prstGeom>
        </p:spPr>
        <p:txBody>
          <a:bodyPr vert="horz" lIns="94119" tIns="47060" rIns="94119" bIns="47060" rtlCol="0"/>
          <a:lstStyle>
            <a:lvl1pPr algn="l">
              <a:defRPr sz="1200"/>
            </a:lvl1pPr>
          </a:lstStyle>
          <a:p>
            <a:endParaRPr lang="en-US"/>
          </a:p>
        </p:txBody>
      </p:sp>
      <p:sp>
        <p:nvSpPr>
          <p:cNvPr id="3" name="Date Placeholder 2"/>
          <p:cNvSpPr>
            <a:spLocks noGrp="1"/>
          </p:cNvSpPr>
          <p:nvPr>
            <p:ph type="dt" idx="1"/>
          </p:nvPr>
        </p:nvSpPr>
        <p:spPr>
          <a:xfrm>
            <a:off x="4023092" y="0"/>
            <a:ext cx="3077739" cy="468471"/>
          </a:xfrm>
          <a:prstGeom prst="rect">
            <a:avLst/>
          </a:prstGeom>
        </p:spPr>
        <p:txBody>
          <a:bodyPr vert="horz" lIns="94119" tIns="47060" rIns="94119" bIns="47060" rtlCol="0"/>
          <a:lstStyle>
            <a:lvl1pPr algn="r">
              <a:defRPr sz="1200"/>
            </a:lvl1pPr>
          </a:lstStyle>
          <a:p>
            <a:fld id="{166D0CE7-7438-40DC-AE2D-344DAF6CE266}" type="datetimeFigureOut">
              <a:rPr lang="en-US" smtClean="0"/>
              <a:pPr/>
              <a:t>1/22/2013</a:t>
            </a:fld>
            <a:endParaRPr lang="en-US"/>
          </a:p>
        </p:txBody>
      </p:sp>
      <p:sp>
        <p:nvSpPr>
          <p:cNvPr id="4" name="Slide Image Placeholder 3"/>
          <p:cNvSpPr>
            <a:spLocks noGrp="1" noRot="1" noChangeAspect="1"/>
          </p:cNvSpPr>
          <p:nvPr>
            <p:ph type="sldImg" idx="2"/>
          </p:nvPr>
        </p:nvSpPr>
        <p:spPr>
          <a:xfrm>
            <a:off x="1209675" y="703263"/>
            <a:ext cx="4683125" cy="3513137"/>
          </a:xfrm>
          <a:prstGeom prst="rect">
            <a:avLst/>
          </a:prstGeom>
          <a:noFill/>
          <a:ln w="12700">
            <a:solidFill>
              <a:prstClr val="black"/>
            </a:solidFill>
          </a:ln>
        </p:spPr>
        <p:txBody>
          <a:bodyPr vert="horz" lIns="94119" tIns="47060" rIns="94119" bIns="47060" rtlCol="0" anchor="ctr"/>
          <a:lstStyle/>
          <a:p>
            <a:endParaRPr lang="en-US"/>
          </a:p>
        </p:txBody>
      </p:sp>
      <p:sp>
        <p:nvSpPr>
          <p:cNvPr id="5" name="Notes Placeholder 4"/>
          <p:cNvSpPr>
            <a:spLocks noGrp="1"/>
          </p:cNvSpPr>
          <p:nvPr>
            <p:ph type="body" sz="quarter" idx="3"/>
          </p:nvPr>
        </p:nvSpPr>
        <p:spPr>
          <a:xfrm>
            <a:off x="710248" y="4450477"/>
            <a:ext cx="5681980" cy="4216241"/>
          </a:xfrm>
          <a:prstGeom prst="rect">
            <a:avLst/>
          </a:prstGeom>
        </p:spPr>
        <p:txBody>
          <a:bodyPr vert="horz" lIns="94119" tIns="47060" rIns="94119" bIns="4706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9328"/>
            <a:ext cx="3077739" cy="468471"/>
          </a:xfrm>
          <a:prstGeom prst="rect">
            <a:avLst/>
          </a:prstGeom>
        </p:spPr>
        <p:txBody>
          <a:bodyPr vert="horz" lIns="94119" tIns="47060" rIns="94119" bIns="47060"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899328"/>
            <a:ext cx="3077739" cy="468471"/>
          </a:xfrm>
          <a:prstGeom prst="rect">
            <a:avLst/>
          </a:prstGeom>
        </p:spPr>
        <p:txBody>
          <a:bodyPr vert="horz" lIns="94119" tIns="47060" rIns="94119" bIns="47060" rtlCol="0" anchor="b"/>
          <a:lstStyle>
            <a:lvl1pPr algn="r">
              <a:defRPr sz="1200"/>
            </a:lvl1pPr>
          </a:lstStyle>
          <a:p>
            <a:fld id="{D7A8B512-05BE-4FC7-BFB8-39C9CDC9991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A8B512-05BE-4FC7-BFB8-39C9CDC99915}"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A8B512-05BE-4FC7-BFB8-39C9CDC99915}" type="slidenum">
              <a:rPr lang="en-US" smtClean="0"/>
              <a:pPr/>
              <a:t>58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A8B512-05BE-4FC7-BFB8-39C9CDC99915}" type="slidenum">
              <a:rPr lang="en-US" smtClean="0"/>
              <a:pPr/>
              <a:t>59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20B66952-20FE-4550-A870-10C4AD11987B}" type="datetimeFigureOut">
              <a:rPr lang="en-US" smtClean="0"/>
              <a:pPr/>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2FFAA7-3E0D-42D8-9AA9-DFCFB5F708D0}"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B66952-20FE-4550-A870-10C4AD11987B}" type="datetimeFigureOut">
              <a:rPr lang="en-US" smtClean="0"/>
              <a:pPr/>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2FFAA7-3E0D-42D8-9AA9-DFCFB5F708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B66952-20FE-4550-A870-10C4AD11987B}" type="datetimeFigureOut">
              <a:rPr lang="en-US" smtClean="0"/>
              <a:pPr/>
              <a:t>1/22/2013</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692FFAA7-3E0D-42D8-9AA9-DFCFB5F708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B66952-20FE-4550-A870-10C4AD11987B}" type="datetimeFigureOut">
              <a:rPr lang="en-US" smtClean="0"/>
              <a:pPr/>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2FFAA7-3E0D-42D8-9AA9-DFCFB5F708D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0B66952-20FE-4550-A870-10C4AD11987B}" type="datetimeFigureOut">
              <a:rPr lang="en-US" smtClean="0"/>
              <a:pPr/>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2FFAA7-3E0D-42D8-9AA9-DFCFB5F708D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0B66952-20FE-4550-A870-10C4AD11987B}" type="datetimeFigureOut">
              <a:rPr lang="en-US" smtClean="0"/>
              <a:pPr/>
              <a:t>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2FFAA7-3E0D-42D8-9AA9-DFCFB5F708D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0B66952-20FE-4550-A870-10C4AD11987B}" type="datetimeFigureOut">
              <a:rPr lang="en-US" smtClean="0"/>
              <a:pPr/>
              <a:t>1/22/2013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2FFAA7-3E0D-42D8-9AA9-DFCFB5F708D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0B66952-20FE-4550-A870-10C4AD11987B}" type="datetimeFigureOut">
              <a:rPr lang="en-US" smtClean="0"/>
              <a:pPr/>
              <a:t>1/22/2013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2FFAA7-3E0D-42D8-9AA9-DFCFB5F708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B66952-20FE-4550-A870-10C4AD11987B}" type="datetimeFigureOut">
              <a:rPr lang="en-US" smtClean="0"/>
              <a:pPr/>
              <a:t>1/22/2013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2FFAA7-3E0D-42D8-9AA9-DFCFB5F708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0B66952-20FE-4550-A870-10C4AD11987B}" type="datetimeFigureOut">
              <a:rPr lang="en-US" smtClean="0"/>
              <a:pPr/>
              <a:t>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2FFAA7-3E0D-42D8-9AA9-DFCFB5F708D0}"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20B66952-20FE-4550-A870-10C4AD11987B}" type="datetimeFigureOut">
              <a:rPr lang="en-US" smtClean="0"/>
              <a:pPr/>
              <a:t>1/22/2013</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692FFAA7-3E0D-42D8-9AA9-DFCFB5F708D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20B66952-20FE-4550-A870-10C4AD11987B}" type="datetimeFigureOut">
              <a:rPr lang="en-US" smtClean="0"/>
              <a:pPr/>
              <a:t>1/22/2013</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692FFAA7-3E0D-42D8-9AA9-DFCFB5F708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newton\userhome\sdabbs\Gifted%20Education\Top_10_Myths_in_Gifted_Education.mp4"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giftedpage.org/"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hyperlink" Target="http://www.hoagiesgifted.org/"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newton\userhome\sdabbs\Gifted%20Education\Gifted%20Education%20lets%20do%20it.mp4"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newton\userhome\sdabbs\Gifted%20Education\What_a_Gifted_Classroom_Looks_Like!!!!.mp4"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newton\userhome\sdabbs\Gifted%20Education\From_Gifted_to_Brilliant.mp4" TargetMode="Externa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file:///\\newton\userhome\sdabbs\Gifted%20Education\I_AM_GIFTED.mp4" TargetMode="Externa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newton\userhome\sdabbs\Gifted%20Education\On_Being_Gifted.m4v.mp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600200"/>
            <a:ext cx="7772400" cy="1524000"/>
          </a:xfrm>
        </p:spPr>
        <p:txBody>
          <a:bodyPr>
            <a:normAutofit fontScale="90000"/>
          </a:bodyPr>
          <a:lstStyle/>
          <a:p>
            <a:r>
              <a:rPr lang="en-US" dirty="0" smtClean="0"/>
              <a:t>Understanding and Meeting the Needs of the Gifted Learner</a:t>
            </a:r>
            <a:br>
              <a:rPr lang="en-US" dirty="0" smtClean="0"/>
            </a:br>
            <a:r>
              <a:rPr lang="en-US" dirty="0" smtClean="0"/>
              <a:t/>
            </a:r>
            <a:br>
              <a:rPr lang="en-US" dirty="0" smtClean="0"/>
            </a:br>
            <a:endParaRPr lang="en-US" dirty="0"/>
          </a:p>
        </p:txBody>
      </p:sp>
      <p:sp>
        <p:nvSpPr>
          <p:cNvPr id="3" name="Subtitle 2"/>
          <p:cNvSpPr>
            <a:spLocks noGrp="1"/>
          </p:cNvSpPr>
          <p:nvPr>
            <p:ph type="subTitle" idx="1"/>
          </p:nvPr>
        </p:nvSpPr>
        <p:spPr>
          <a:xfrm>
            <a:off x="2209800" y="4038600"/>
            <a:ext cx="6400800" cy="2590800"/>
          </a:xfrm>
        </p:spPr>
        <p:txBody>
          <a:bodyPr>
            <a:normAutofit/>
          </a:bodyPr>
          <a:lstStyle/>
          <a:p>
            <a:pPr algn="r"/>
            <a:r>
              <a:rPr lang="en-US" sz="3900" dirty="0" smtClean="0"/>
              <a:t>Ferndale Elementary School </a:t>
            </a:r>
          </a:p>
          <a:p>
            <a:endParaRPr lang="en-US" dirty="0" smtClean="0"/>
          </a:p>
          <a:p>
            <a:pPr algn="r"/>
            <a:r>
              <a:rPr lang="en-US" sz="2400" dirty="0" smtClean="0"/>
              <a:t>Stacy Dabbs</a:t>
            </a:r>
          </a:p>
          <a:p>
            <a:pPr algn="r"/>
            <a:r>
              <a:rPr lang="en-US" sz="2200" dirty="0" smtClean="0">
                <a:latin typeface="Arial" pitchFamily="34" charset="0"/>
                <a:cs typeface="Arial" pitchFamily="34" charset="0"/>
              </a:rPr>
              <a:t>sdabbs@iu08.org</a:t>
            </a:r>
          </a:p>
          <a:p>
            <a:pPr algn="r"/>
            <a:r>
              <a:rPr lang="en-US" sz="2400" dirty="0" smtClean="0"/>
              <a:t>Appalachia Intermediate Unit 8</a:t>
            </a:r>
          </a:p>
          <a:p>
            <a:pPr algn="r"/>
            <a:r>
              <a:rPr lang="en-US" sz="2400" dirty="0" smtClean="0"/>
              <a:t>January 21, 2013</a:t>
            </a:r>
          </a:p>
        </p:txBody>
      </p:sp>
      <p:sp>
        <p:nvSpPr>
          <p:cNvPr id="4" name="TextBox 3"/>
          <p:cNvSpPr txBox="1"/>
          <p:nvPr/>
        </p:nvSpPr>
        <p:spPr>
          <a:xfrm>
            <a:off x="4038600" y="2971800"/>
            <a:ext cx="4495800" cy="307777"/>
          </a:xfrm>
          <a:prstGeom prst="rect">
            <a:avLst/>
          </a:prstGeom>
          <a:noFill/>
        </p:spPr>
        <p:txBody>
          <a:bodyPr wrap="square" rtlCol="0">
            <a:spAutoFit/>
          </a:bodyPr>
          <a:lstStyle/>
          <a:p>
            <a:pPr algn="r"/>
            <a:r>
              <a:rPr lang="en-US" sz="1400" dirty="0" smtClean="0">
                <a:ln w="12700">
                  <a:solidFill>
                    <a:schemeClr val="tx2">
                      <a:satMod val="155000"/>
                    </a:schemeClr>
                  </a:solidFill>
                  <a:prstDash val="solid"/>
                </a:ln>
                <a:solidFill>
                  <a:schemeClr val="tx2"/>
                </a:solidFill>
              </a:rPr>
              <a:t>Adapted from Linda </a:t>
            </a:r>
            <a:r>
              <a:rPr lang="en-US" sz="1400" dirty="0" err="1" smtClean="0">
                <a:ln w="12700">
                  <a:solidFill>
                    <a:schemeClr val="tx2">
                      <a:satMod val="155000"/>
                    </a:schemeClr>
                  </a:solidFill>
                  <a:prstDash val="solid"/>
                </a:ln>
                <a:solidFill>
                  <a:schemeClr val="tx2"/>
                </a:solidFill>
              </a:rPr>
              <a:t>Cubbison</a:t>
            </a:r>
            <a:r>
              <a:rPr lang="en-US" sz="1400" dirty="0" smtClean="0">
                <a:ln w="12700">
                  <a:solidFill>
                    <a:schemeClr val="tx2">
                      <a:satMod val="155000"/>
                    </a:schemeClr>
                  </a:solidFill>
                  <a:prstDash val="solid"/>
                </a:ln>
                <a:solidFill>
                  <a:schemeClr val="tx2"/>
                </a:solidFill>
              </a:rPr>
              <a:t> 1.24.2012</a:t>
            </a:r>
            <a:endParaRPr lang="en-US" sz="1400" dirty="0">
              <a:ln w="12700">
                <a:solidFill>
                  <a:schemeClr val="tx2">
                    <a:satMod val="155000"/>
                  </a:schemeClr>
                </a:solidFill>
                <a:prstDash val="solid"/>
              </a:ln>
              <a:solidFill>
                <a:schemeClr val="tx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Gifted/Talented Profiles	</a:t>
            </a:r>
            <a:endParaRPr lang="en-US" dirty="0"/>
          </a:p>
        </p:txBody>
      </p:sp>
      <p:sp>
        <p:nvSpPr>
          <p:cNvPr id="3" name="Content Placeholder 2"/>
          <p:cNvSpPr>
            <a:spLocks noGrp="1"/>
          </p:cNvSpPr>
          <p:nvPr>
            <p:ph idx="1"/>
          </p:nvPr>
        </p:nvSpPr>
        <p:spPr>
          <a:xfrm>
            <a:off x="533400" y="2286000"/>
            <a:ext cx="8229600" cy="4397009"/>
          </a:xfrm>
        </p:spPr>
        <p:txBody>
          <a:bodyPr/>
          <a:lstStyle/>
          <a:p>
            <a:r>
              <a:rPr lang="en-US" dirty="0" smtClean="0"/>
              <a:t>90% of identified gifted students</a:t>
            </a:r>
          </a:p>
          <a:p>
            <a:r>
              <a:rPr lang="en-US" dirty="0" smtClean="0"/>
              <a:t>Learned the system &amp; discover what "sells"</a:t>
            </a:r>
          </a:p>
          <a:p>
            <a:r>
              <a:rPr lang="en-US" dirty="0" smtClean="0"/>
              <a:t>Learn well and score high on achievement tests and tests of intelligence</a:t>
            </a:r>
          </a:p>
          <a:p>
            <a:r>
              <a:rPr lang="en-US" dirty="0" smtClean="0"/>
              <a:t>Behavior problems are rare—they are eager for approval from teachers, parents, and other adults</a:t>
            </a:r>
          </a:p>
          <a:p>
            <a:r>
              <a:rPr lang="en-US" dirty="0" smtClean="0"/>
              <a:t>Get by with as little effort as possible</a:t>
            </a:r>
            <a:endParaRPr lang="en-US" dirty="0"/>
          </a:p>
        </p:txBody>
      </p:sp>
      <p:sp>
        <p:nvSpPr>
          <p:cNvPr id="4" name="TextBox 3"/>
          <p:cNvSpPr txBox="1"/>
          <p:nvPr/>
        </p:nvSpPr>
        <p:spPr>
          <a:xfrm>
            <a:off x="1371600" y="1676400"/>
            <a:ext cx="6172200" cy="523220"/>
          </a:xfrm>
          <a:prstGeom prst="rect">
            <a:avLst/>
          </a:prstGeom>
          <a:noFill/>
        </p:spPr>
        <p:txBody>
          <a:bodyPr wrap="square" rtlCol="0">
            <a:spAutoFit/>
          </a:bodyPr>
          <a:lstStyle/>
          <a:p>
            <a:pPr algn="ctr"/>
            <a:r>
              <a:rPr lang="en-US" sz="2800" dirty="0" smtClean="0"/>
              <a:t>Type 1:  The Successful </a:t>
            </a:r>
            <a:endParaRPr lang="en-US"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1—School Support</a:t>
            </a:r>
            <a:endParaRPr lang="en-US" dirty="0"/>
          </a:p>
        </p:txBody>
      </p:sp>
      <p:sp>
        <p:nvSpPr>
          <p:cNvPr id="3" name="Content Placeholder 2"/>
          <p:cNvSpPr>
            <a:spLocks noGrp="1"/>
          </p:cNvSpPr>
          <p:nvPr>
            <p:ph idx="1"/>
          </p:nvPr>
        </p:nvSpPr>
        <p:spPr/>
        <p:txBody>
          <a:bodyPr/>
          <a:lstStyle/>
          <a:p>
            <a:r>
              <a:rPr lang="en-US" dirty="0" smtClean="0"/>
              <a:t>Acceleration/Enrichment</a:t>
            </a:r>
          </a:p>
          <a:p>
            <a:r>
              <a:rPr lang="en-US" dirty="0" smtClean="0"/>
              <a:t>Time for personal interests</a:t>
            </a:r>
          </a:p>
          <a:p>
            <a:r>
              <a:rPr lang="en-US" dirty="0" smtClean="0"/>
              <a:t>Compacted learning</a:t>
            </a:r>
          </a:p>
          <a:p>
            <a:r>
              <a:rPr lang="en-US" dirty="0" smtClean="0"/>
              <a:t>Opportunities to be with intellectual peers</a:t>
            </a:r>
          </a:p>
          <a:p>
            <a:r>
              <a:rPr lang="en-US" dirty="0" smtClean="0"/>
              <a:t>Development of independent learning skills</a:t>
            </a:r>
          </a:p>
          <a:p>
            <a:r>
              <a:rPr lang="en-US" dirty="0" smtClean="0"/>
              <a:t>In-depth studies</a:t>
            </a:r>
          </a:p>
          <a:p>
            <a:r>
              <a:rPr lang="en-US" dirty="0" smtClean="0"/>
              <a:t>Mentorships</a:t>
            </a:r>
          </a:p>
          <a:p>
            <a:r>
              <a:rPr lang="en-US" dirty="0" smtClean="0"/>
              <a:t>College &amp; Career Counseling</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Gifted/Talented Profiles</a:t>
            </a:r>
            <a:endParaRPr lang="en-US" dirty="0"/>
          </a:p>
        </p:txBody>
      </p:sp>
      <p:sp>
        <p:nvSpPr>
          <p:cNvPr id="3" name="Content Placeholder 2"/>
          <p:cNvSpPr>
            <a:spLocks noGrp="1"/>
          </p:cNvSpPr>
          <p:nvPr>
            <p:ph idx="1"/>
          </p:nvPr>
        </p:nvSpPr>
        <p:spPr>
          <a:xfrm>
            <a:off x="457200" y="2362200"/>
            <a:ext cx="8229600" cy="4495800"/>
          </a:xfrm>
        </p:spPr>
        <p:txBody>
          <a:bodyPr>
            <a:normAutofit lnSpcReduction="10000"/>
          </a:bodyPr>
          <a:lstStyle/>
          <a:p>
            <a:r>
              <a:rPr lang="en-US" dirty="0" smtClean="0"/>
              <a:t>Divergently gifted, high degree of creativity</a:t>
            </a:r>
          </a:p>
          <a:p>
            <a:r>
              <a:rPr lang="en-US" dirty="0" smtClean="0"/>
              <a:t>May appear obstinate, tactless, or sarcastic</a:t>
            </a:r>
          </a:p>
          <a:p>
            <a:r>
              <a:rPr lang="en-US" dirty="0" smtClean="0"/>
              <a:t>Often question authority and may challenge the teacher in front of the class</a:t>
            </a:r>
          </a:p>
          <a:p>
            <a:r>
              <a:rPr lang="en-US" dirty="0" smtClean="0"/>
              <a:t>Do not conform to the system, and have not learned to use it to their advantage</a:t>
            </a:r>
          </a:p>
          <a:p>
            <a:r>
              <a:rPr lang="en-US" dirty="0" smtClean="0"/>
              <a:t>Receive little recognition and few rewards</a:t>
            </a:r>
          </a:p>
          <a:p>
            <a:r>
              <a:rPr lang="en-US" dirty="0" smtClean="0"/>
              <a:t>Often feel frustrated because the school system has not affirmed their abilities/talents</a:t>
            </a:r>
            <a:endParaRPr lang="en-US" dirty="0"/>
          </a:p>
        </p:txBody>
      </p:sp>
      <p:sp>
        <p:nvSpPr>
          <p:cNvPr id="4" name="TextBox 3"/>
          <p:cNvSpPr txBox="1"/>
          <p:nvPr/>
        </p:nvSpPr>
        <p:spPr>
          <a:xfrm>
            <a:off x="1371600" y="1676400"/>
            <a:ext cx="6172200" cy="523220"/>
          </a:xfrm>
          <a:prstGeom prst="rect">
            <a:avLst/>
          </a:prstGeom>
          <a:noFill/>
        </p:spPr>
        <p:txBody>
          <a:bodyPr wrap="square" rtlCol="0">
            <a:spAutoFit/>
          </a:bodyPr>
          <a:lstStyle/>
          <a:p>
            <a:pPr algn="ctr"/>
            <a:r>
              <a:rPr lang="en-US" sz="2800" dirty="0" smtClean="0"/>
              <a:t>Type 2:  The Challenging </a:t>
            </a:r>
            <a:endParaRPr lang="en-US"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2—The Challenging</a:t>
            </a:r>
            <a:endParaRPr lang="en-US" dirty="0"/>
          </a:p>
        </p:txBody>
      </p:sp>
      <p:sp>
        <p:nvSpPr>
          <p:cNvPr id="3" name="Content Placeholder 2"/>
          <p:cNvSpPr>
            <a:spLocks noGrp="1"/>
          </p:cNvSpPr>
          <p:nvPr>
            <p:ph idx="1"/>
          </p:nvPr>
        </p:nvSpPr>
        <p:spPr/>
        <p:txBody>
          <a:bodyPr>
            <a:noAutofit/>
          </a:bodyPr>
          <a:lstStyle/>
          <a:p>
            <a:r>
              <a:rPr lang="en-US" sz="3100" dirty="0" smtClean="0"/>
              <a:t>Struggle with their self-esteem</a:t>
            </a:r>
          </a:p>
          <a:p>
            <a:r>
              <a:rPr lang="en-US" sz="3100" dirty="0" smtClean="0"/>
              <a:t>Interactions at school &amp; home often involve conflict</a:t>
            </a:r>
          </a:p>
          <a:p>
            <a:r>
              <a:rPr lang="en-US" sz="3100" dirty="0" smtClean="0"/>
              <a:t>May or may not feel included in social group</a:t>
            </a:r>
          </a:p>
          <a:p>
            <a:r>
              <a:rPr lang="en-US" sz="3100" dirty="0" smtClean="0"/>
              <a:t>Some challenge their peers and often not welcomed in activities  or group projects</a:t>
            </a:r>
          </a:p>
          <a:p>
            <a:r>
              <a:rPr lang="en-US" sz="3100" dirty="0" smtClean="0"/>
              <a:t>Some have a sense of humor and creativity that is very appealing to peers</a:t>
            </a:r>
          </a:p>
          <a:p>
            <a:r>
              <a:rPr lang="en-US" sz="3100" dirty="0" smtClean="0"/>
              <a:t>At risk for dropout, drug addiction, delinquency if no intervention by junior high</a:t>
            </a:r>
            <a:endParaRPr lang="en-US" sz="31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2—School Support	</a:t>
            </a:r>
            <a:endParaRPr lang="en-US" dirty="0"/>
          </a:p>
        </p:txBody>
      </p:sp>
      <p:sp>
        <p:nvSpPr>
          <p:cNvPr id="3" name="Content Placeholder 2"/>
          <p:cNvSpPr>
            <a:spLocks noGrp="1"/>
          </p:cNvSpPr>
          <p:nvPr>
            <p:ph idx="1"/>
          </p:nvPr>
        </p:nvSpPr>
        <p:spPr/>
        <p:txBody>
          <a:bodyPr/>
          <a:lstStyle/>
          <a:p>
            <a:r>
              <a:rPr lang="en-US" dirty="0" smtClean="0"/>
              <a:t>Tolerance</a:t>
            </a:r>
          </a:p>
          <a:p>
            <a:r>
              <a:rPr lang="en-US" dirty="0" smtClean="0"/>
              <a:t>Placement with appropriate teacher</a:t>
            </a:r>
          </a:p>
          <a:p>
            <a:r>
              <a:rPr lang="en-US" dirty="0" smtClean="0"/>
              <a:t>Cognitive and social skills development</a:t>
            </a:r>
          </a:p>
          <a:p>
            <a:r>
              <a:rPr lang="en-US" dirty="0" smtClean="0"/>
              <a:t>Direct and clear communication with child</a:t>
            </a:r>
          </a:p>
          <a:p>
            <a:r>
              <a:rPr lang="en-US" dirty="0" smtClean="0"/>
              <a:t>Give permission for feelings</a:t>
            </a:r>
          </a:p>
          <a:p>
            <a:r>
              <a:rPr lang="en-US" dirty="0" smtClean="0"/>
              <a:t>In-depth studies</a:t>
            </a:r>
          </a:p>
          <a:p>
            <a:r>
              <a:rPr lang="en-US" dirty="0" smtClean="0"/>
              <a:t>Mentorships to build self-esteem</a:t>
            </a:r>
          </a:p>
          <a:p>
            <a:r>
              <a:rPr lang="en-US" dirty="0" smtClean="0"/>
              <a:t>Behavioral contracting</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Gifted/Talented Profiles</a:t>
            </a:r>
            <a:endParaRPr lang="en-US" dirty="0"/>
          </a:p>
        </p:txBody>
      </p:sp>
      <p:sp>
        <p:nvSpPr>
          <p:cNvPr id="3" name="Content Placeholder 2"/>
          <p:cNvSpPr>
            <a:spLocks noGrp="1"/>
          </p:cNvSpPr>
          <p:nvPr>
            <p:ph idx="1"/>
          </p:nvPr>
        </p:nvSpPr>
        <p:spPr>
          <a:xfrm>
            <a:off x="457200" y="2232391"/>
            <a:ext cx="8229600" cy="4625609"/>
          </a:xfrm>
        </p:spPr>
        <p:txBody>
          <a:bodyPr>
            <a:normAutofit/>
          </a:bodyPr>
          <a:lstStyle/>
          <a:p>
            <a:r>
              <a:rPr lang="en-US" dirty="0" smtClean="0"/>
              <a:t>Typically middle school females although males may also want to hide their giftedness</a:t>
            </a:r>
          </a:p>
          <a:p>
            <a:r>
              <a:rPr lang="en-US" dirty="0" smtClean="0"/>
              <a:t>If boy, it tends to happen later (</a:t>
            </a:r>
            <a:r>
              <a:rPr lang="en-US" dirty="0" err="1" smtClean="0"/>
              <a:t>hs</a:t>
            </a:r>
            <a:r>
              <a:rPr lang="en-US" dirty="0" smtClean="0"/>
              <a:t>), and typically in response to the pressure to participate in athletics</a:t>
            </a:r>
          </a:p>
          <a:p>
            <a:r>
              <a:rPr lang="en-US" dirty="0" smtClean="0"/>
              <a:t>With girls increase in belonging needs in ms, they begin to deny their talent in order to feel more included in non-gifted peer group</a:t>
            </a:r>
          </a:p>
          <a:p>
            <a:r>
              <a:rPr lang="en-US" dirty="0" smtClean="0"/>
              <a:t>Frequently insecure and anxious</a:t>
            </a:r>
            <a:endParaRPr lang="en-US" dirty="0"/>
          </a:p>
        </p:txBody>
      </p:sp>
      <p:sp>
        <p:nvSpPr>
          <p:cNvPr id="4" name="TextBox 3"/>
          <p:cNvSpPr txBox="1"/>
          <p:nvPr/>
        </p:nvSpPr>
        <p:spPr>
          <a:xfrm>
            <a:off x="1371600" y="1676400"/>
            <a:ext cx="6172200" cy="523220"/>
          </a:xfrm>
          <a:prstGeom prst="rect">
            <a:avLst/>
          </a:prstGeom>
          <a:noFill/>
        </p:spPr>
        <p:txBody>
          <a:bodyPr wrap="square" rtlCol="0">
            <a:spAutoFit/>
          </a:bodyPr>
          <a:lstStyle/>
          <a:p>
            <a:pPr algn="ctr"/>
            <a:r>
              <a:rPr lang="en-US" sz="2800" dirty="0" smtClean="0"/>
              <a:t>Type 3:  The Underground </a:t>
            </a:r>
            <a:endParaRPr lang="en-US"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3—School Support</a:t>
            </a:r>
            <a:endParaRPr lang="en-US" dirty="0"/>
          </a:p>
        </p:txBody>
      </p:sp>
      <p:sp>
        <p:nvSpPr>
          <p:cNvPr id="3" name="Content Placeholder 2"/>
          <p:cNvSpPr>
            <a:spLocks noGrp="1"/>
          </p:cNvSpPr>
          <p:nvPr>
            <p:ph idx="1"/>
          </p:nvPr>
        </p:nvSpPr>
        <p:spPr/>
        <p:txBody>
          <a:bodyPr/>
          <a:lstStyle/>
          <a:p>
            <a:r>
              <a:rPr lang="en-US" dirty="0" smtClean="0"/>
              <a:t>Give permission to take time out of gifted classes</a:t>
            </a:r>
          </a:p>
          <a:p>
            <a:r>
              <a:rPr lang="en-US" dirty="0" smtClean="0"/>
              <a:t>Provide role models of the same gender</a:t>
            </a:r>
          </a:p>
          <a:p>
            <a:r>
              <a:rPr lang="en-US" dirty="0" smtClean="0"/>
              <a:t>Continue to give college &amp; career information</a:t>
            </a:r>
          </a:p>
          <a:p>
            <a:r>
              <a:rPr lang="en-US" dirty="0" smtClean="0"/>
              <a:t>Recognize and properly place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Gifted/Talented Profiles	</a:t>
            </a:r>
            <a:endParaRPr lang="en-US" dirty="0"/>
          </a:p>
        </p:txBody>
      </p:sp>
      <p:sp>
        <p:nvSpPr>
          <p:cNvPr id="3" name="Content Placeholder 2"/>
          <p:cNvSpPr>
            <a:spLocks noGrp="1"/>
          </p:cNvSpPr>
          <p:nvPr>
            <p:ph idx="1"/>
          </p:nvPr>
        </p:nvSpPr>
        <p:spPr>
          <a:xfrm>
            <a:off x="457200" y="2438400"/>
            <a:ext cx="8229600" cy="4419600"/>
          </a:xfrm>
        </p:spPr>
        <p:txBody>
          <a:bodyPr>
            <a:normAutofit lnSpcReduction="10000"/>
          </a:bodyPr>
          <a:lstStyle/>
          <a:p>
            <a:r>
              <a:rPr lang="en-US" dirty="0" smtClean="0"/>
              <a:t>Angry because system has not met their needs for many years and they feel rejected</a:t>
            </a:r>
          </a:p>
          <a:p>
            <a:r>
              <a:rPr lang="en-US" dirty="0" smtClean="0"/>
              <a:t>May express anger by acting depressed and withdraw by acting out and responding defensively</a:t>
            </a:r>
          </a:p>
          <a:p>
            <a:r>
              <a:rPr lang="en-US" dirty="0" smtClean="0"/>
              <a:t>Have interests that lie outside the realm of the regular school curriculum and they fail to receive support and affirmation for their talent and interest in these unusual areas</a:t>
            </a:r>
            <a:endParaRPr lang="en-US" dirty="0"/>
          </a:p>
        </p:txBody>
      </p:sp>
      <p:sp>
        <p:nvSpPr>
          <p:cNvPr id="4" name="TextBox 3"/>
          <p:cNvSpPr txBox="1"/>
          <p:nvPr/>
        </p:nvSpPr>
        <p:spPr>
          <a:xfrm>
            <a:off x="1371600" y="1676400"/>
            <a:ext cx="6172200" cy="523220"/>
          </a:xfrm>
          <a:prstGeom prst="rect">
            <a:avLst/>
          </a:prstGeom>
          <a:noFill/>
        </p:spPr>
        <p:txBody>
          <a:bodyPr wrap="square" rtlCol="0">
            <a:spAutoFit/>
          </a:bodyPr>
          <a:lstStyle/>
          <a:p>
            <a:pPr algn="ctr"/>
            <a:r>
              <a:rPr lang="en-US" sz="2800" dirty="0" smtClean="0"/>
              <a:t>Type 4:  The Drop-Outs </a:t>
            </a:r>
            <a:endParaRPr lang="en-US" sz="2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Gifted/Talented Profiles</a:t>
            </a:r>
            <a:endParaRPr lang="en-US" dirty="0"/>
          </a:p>
        </p:txBody>
      </p:sp>
      <p:sp>
        <p:nvSpPr>
          <p:cNvPr id="3" name="Content Placeholder 2"/>
          <p:cNvSpPr>
            <a:spLocks noGrp="1"/>
          </p:cNvSpPr>
          <p:nvPr>
            <p:ph idx="1"/>
          </p:nvPr>
        </p:nvSpPr>
        <p:spPr>
          <a:xfrm>
            <a:off x="457200" y="2232391"/>
            <a:ext cx="8229600" cy="4625609"/>
          </a:xfrm>
        </p:spPr>
        <p:txBody>
          <a:bodyPr>
            <a:normAutofit/>
          </a:bodyPr>
          <a:lstStyle/>
          <a:p>
            <a:r>
              <a:rPr lang="en-US" dirty="0" smtClean="0"/>
              <a:t>School seems irrelevant and perhaps hostile to them</a:t>
            </a:r>
          </a:p>
          <a:p>
            <a:r>
              <a:rPr lang="en-US" dirty="0" smtClean="0"/>
              <a:t>For the most part, high school students</a:t>
            </a:r>
          </a:p>
          <a:p>
            <a:r>
              <a:rPr lang="en-US" dirty="0" smtClean="0"/>
              <a:t>Often identified very late and are bitter and resentful as a result of feeling rejected and neglected</a:t>
            </a:r>
          </a:p>
          <a:p>
            <a:r>
              <a:rPr lang="en-US" dirty="0" smtClean="0"/>
              <a:t>Low self-esteem</a:t>
            </a:r>
          </a:p>
          <a:p>
            <a:r>
              <a:rPr lang="en-US" dirty="0" smtClean="0"/>
              <a:t>Require a close working relationship with an adult they can trust</a:t>
            </a:r>
            <a:endParaRPr lang="en-US" dirty="0"/>
          </a:p>
        </p:txBody>
      </p:sp>
      <p:sp>
        <p:nvSpPr>
          <p:cNvPr id="4" name="TextBox 3"/>
          <p:cNvSpPr txBox="1"/>
          <p:nvPr/>
        </p:nvSpPr>
        <p:spPr>
          <a:xfrm>
            <a:off x="1371600" y="1676400"/>
            <a:ext cx="6172200" cy="523220"/>
          </a:xfrm>
          <a:prstGeom prst="rect">
            <a:avLst/>
          </a:prstGeom>
          <a:noFill/>
        </p:spPr>
        <p:txBody>
          <a:bodyPr wrap="square" rtlCol="0">
            <a:spAutoFit/>
          </a:bodyPr>
          <a:lstStyle/>
          <a:p>
            <a:pPr algn="ctr"/>
            <a:r>
              <a:rPr lang="en-US" sz="2800" dirty="0" smtClean="0"/>
              <a:t>Type 4:  The Drop-Outs </a:t>
            </a:r>
            <a:endParaRPr lang="en-US" sz="2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Support—Type 4</a:t>
            </a:r>
            <a:endParaRPr lang="en-US" dirty="0"/>
          </a:p>
        </p:txBody>
      </p:sp>
      <p:sp>
        <p:nvSpPr>
          <p:cNvPr id="3" name="Content Placeholder 2"/>
          <p:cNvSpPr>
            <a:spLocks noGrp="1"/>
          </p:cNvSpPr>
          <p:nvPr>
            <p:ph idx="1"/>
          </p:nvPr>
        </p:nvSpPr>
        <p:spPr/>
        <p:txBody>
          <a:bodyPr/>
          <a:lstStyle/>
          <a:p>
            <a:r>
              <a:rPr lang="en-US" dirty="0" smtClean="0"/>
              <a:t>Group counseling for young students</a:t>
            </a:r>
          </a:p>
          <a:p>
            <a:r>
              <a:rPr lang="en-US" dirty="0" smtClean="0"/>
              <a:t>Diagnostic testing</a:t>
            </a:r>
          </a:p>
          <a:p>
            <a:r>
              <a:rPr lang="en-US" dirty="0" smtClean="0"/>
              <a:t>Nontraditional study skills</a:t>
            </a:r>
          </a:p>
          <a:p>
            <a:r>
              <a:rPr lang="en-US" dirty="0" smtClean="0"/>
              <a:t>In-depth studies</a:t>
            </a:r>
          </a:p>
          <a:p>
            <a:r>
              <a:rPr lang="en-US" dirty="0" smtClean="0"/>
              <a:t>Mentorships</a:t>
            </a:r>
          </a:p>
          <a:p>
            <a:r>
              <a:rPr lang="en-US" dirty="0" smtClean="0"/>
              <a:t>Alternative out of classroom learning experiences</a:t>
            </a:r>
          </a:p>
          <a:p>
            <a:r>
              <a:rPr lang="en-US" dirty="0" smtClean="0"/>
              <a:t>G.E.D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Giftedness?</a:t>
            </a:r>
            <a:endParaRPr lang="en-US" dirty="0"/>
          </a:p>
        </p:txBody>
      </p:sp>
      <p:sp>
        <p:nvSpPr>
          <p:cNvPr id="3" name="Content Placeholder 2"/>
          <p:cNvSpPr>
            <a:spLocks noGrp="1"/>
          </p:cNvSpPr>
          <p:nvPr>
            <p:ph idx="1"/>
          </p:nvPr>
        </p:nvSpPr>
        <p:spPr>
          <a:xfrm>
            <a:off x="457200" y="1775191"/>
            <a:ext cx="8229600" cy="5082809"/>
          </a:xfrm>
        </p:spPr>
        <p:txBody>
          <a:bodyPr>
            <a:normAutofit fontScale="92500" lnSpcReduction="10000"/>
          </a:bodyPr>
          <a:lstStyle/>
          <a:p>
            <a:r>
              <a:rPr lang="en-US" dirty="0" smtClean="0"/>
              <a:t>Gifted individuals are those who demonstrate outstanding levels of aptitude (defined as an exceptional ability to reason and learn) or competence (documented performance or achievement in top 10% or rarer) in one or more domains.  Domains include any structured area of activity with its own symbol system (e.g., mathematics, music, language) and/or set of </a:t>
            </a:r>
            <a:r>
              <a:rPr lang="en-US" dirty="0" err="1" smtClean="0"/>
              <a:t>sensorimotor</a:t>
            </a:r>
            <a:r>
              <a:rPr lang="en-US" dirty="0" smtClean="0"/>
              <a:t> skills (e.g., painting, dance, sports).                </a:t>
            </a:r>
          </a:p>
          <a:p>
            <a:pPr algn="r">
              <a:buNone/>
            </a:pPr>
            <a:r>
              <a:rPr lang="en-US" dirty="0" smtClean="0"/>
              <a:t> </a:t>
            </a:r>
            <a:r>
              <a:rPr lang="en-US" sz="1800" dirty="0" smtClean="0"/>
              <a:t>NAGC definition                      </a:t>
            </a:r>
            <a:endParaRPr lang="en-US" sz="1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Gifted/Talented Profiles	</a:t>
            </a:r>
            <a:endParaRPr lang="en-US" dirty="0"/>
          </a:p>
        </p:txBody>
      </p:sp>
      <p:sp>
        <p:nvSpPr>
          <p:cNvPr id="3" name="Content Placeholder 2"/>
          <p:cNvSpPr>
            <a:spLocks noGrp="1"/>
          </p:cNvSpPr>
          <p:nvPr>
            <p:ph idx="1"/>
          </p:nvPr>
        </p:nvSpPr>
        <p:spPr>
          <a:xfrm>
            <a:off x="304800" y="2133600"/>
            <a:ext cx="8610600" cy="4495800"/>
          </a:xfrm>
        </p:spPr>
        <p:txBody>
          <a:bodyPr>
            <a:noAutofit/>
          </a:bodyPr>
          <a:lstStyle/>
          <a:p>
            <a:r>
              <a:rPr lang="en-US" sz="3000" dirty="0" smtClean="0"/>
              <a:t>Physically/emotionally handicapped in some way, or have learning disabilities</a:t>
            </a:r>
          </a:p>
          <a:p>
            <a:r>
              <a:rPr lang="en-US" sz="3000" dirty="0" smtClean="0"/>
              <a:t>Often not identified if giftedness is masked</a:t>
            </a:r>
          </a:p>
          <a:p>
            <a:r>
              <a:rPr lang="en-US" sz="3000" dirty="0" smtClean="0"/>
              <a:t>Often do not exhibit behaviors that schools look for in gifted-may have slopping handwriting or disruptive behaviors that make it difficult for them to complete work</a:t>
            </a:r>
          </a:p>
          <a:p>
            <a:r>
              <a:rPr lang="en-US" sz="3000" dirty="0" smtClean="0"/>
              <a:t>Unhappy about not living up to their own expectations</a:t>
            </a:r>
          </a:p>
          <a:p>
            <a:r>
              <a:rPr lang="en-US" sz="3000" dirty="0" smtClean="0"/>
              <a:t>Deny difficulties, claim tasks are stupid/boring</a:t>
            </a:r>
            <a:endParaRPr lang="en-US" sz="3000" dirty="0"/>
          </a:p>
        </p:txBody>
      </p:sp>
      <p:sp>
        <p:nvSpPr>
          <p:cNvPr id="4" name="TextBox 3"/>
          <p:cNvSpPr txBox="1"/>
          <p:nvPr/>
        </p:nvSpPr>
        <p:spPr>
          <a:xfrm>
            <a:off x="1371600" y="1676400"/>
            <a:ext cx="6172200" cy="523220"/>
          </a:xfrm>
          <a:prstGeom prst="rect">
            <a:avLst/>
          </a:prstGeom>
          <a:noFill/>
        </p:spPr>
        <p:txBody>
          <a:bodyPr wrap="square" rtlCol="0">
            <a:spAutoFit/>
          </a:bodyPr>
          <a:lstStyle/>
          <a:p>
            <a:pPr algn="ctr"/>
            <a:r>
              <a:rPr lang="en-US" sz="2800" dirty="0" smtClean="0"/>
              <a:t>Type 5:  The Double Labeled  </a:t>
            </a:r>
            <a:endParaRPr lang="en-US"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Support—Type 5</a:t>
            </a:r>
            <a:endParaRPr lang="en-US" dirty="0"/>
          </a:p>
        </p:txBody>
      </p:sp>
      <p:sp>
        <p:nvSpPr>
          <p:cNvPr id="3" name="Content Placeholder 2"/>
          <p:cNvSpPr>
            <a:spLocks noGrp="1"/>
          </p:cNvSpPr>
          <p:nvPr>
            <p:ph idx="1"/>
          </p:nvPr>
        </p:nvSpPr>
        <p:spPr/>
        <p:txBody>
          <a:bodyPr/>
          <a:lstStyle/>
          <a:p>
            <a:r>
              <a:rPr lang="en-US" dirty="0" smtClean="0"/>
              <a:t>Placement in gifted program</a:t>
            </a:r>
          </a:p>
          <a:p>
            <a:r>
              <a:rPr lang="en-US" dirty="0" smtClean="0"/>
              <a:t>Provide needed resources</a:t>
            </a:r>
          </a:p>
          <a:p>
            <a:r>
              <a:rPr lang="en-US" dirty="0" smtClean="0"/>
              <a:t>Provide alternative learning experiences</a:t>
            </a:r>
          </a:p>
          <a:p>
            <a:r>
              <a:rPr lang="en-US" dirty="0" smtClean="0"/>
              <a:t>Individual counseling</a:t>
            </a:r>
          </a:p>
          <a:p>
            <a:r>
              <a:rPr lang="en-US" dirty="0" smtClean="0"/>
              <a:t>Give time to be with peers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Gifted/Talented Profiles</a:t>
            </a:r>
            <a:endParaRPr lang="en-US" dirty="0"/>
          </a:p>
        </p:txBody>
      </p:sp>
      <p:sp>
        <p:nvSpPr>
          <p:cNvPr id="3" name="Content Placeholder 2"/>
          <p:cNvSpPr>
            <a:spLocks noGrp="1"/>
          </p:cNvSpPr>
          <p:nvPr>
            <p:ph idx="1"/>
          </p:nvPr>
        </p:nvSpPr>
        <p:spPr>
          <a:xfrm>
            <a:off x="457200" y="2438400"/>
            <a:ext cx="8229600" cy="4419600"/>
          </a:xfrm>
        </p:spPr>
        <p:txBody>
          <a:bodyPr>
            <a:normAutofit lnSpcReduction="10000"/>
          </a:bodyPr>
          <a:lstStyle/>
          <a:p>
            <a:r>
              <a:rPr lang="en-US" dirty="0" smtClean="0"/>
              <a:t>Learned to work effectively in the school system</a:t>
            </a:r>
          </a:p>
          <a:p>
            <a:r>
              <a:rPr lang="en-US" dirty="0" smtClean="0"/>
              <a:t>Unlike Type 1 's, Type 6's have learned to use the system to create new opportunities for themselves</a:t>
            </a:r>
          </a:p>
          <a:p>
            <a:r>
              <a:rPr lang="en-US" dirty="0" smtClean="0"/>
              <a:t>They do not work for the system, they make the system work for them</a:t>
            </a:r>
          </a:p>
          <a:p>
            <a:r>
              <a:rPr lang="en-US" dirty="0" smtClean="0"/>
              <a:t>Strong, positive self concepts because their needs are being met</a:t>
            </a:r>
            <a:endParaRPr lang="en-US" dirty="0"/>
          </a:p>
        </p:txBody>
      </p:sp>
      <p:sp>
        <p:nvSpPr>
          <p:cNvPr id="4" name="TextBox 3"/>
          <p:cNvSpPr txBox="1"/>
          <p:nvPr/>
        </p:nvSpPr>
        <p:spPr>
          <a:xfrm>
            <a:off x="1371600" y="1676400"/>
            <a:ext cx="6172200" cy="523220"/>
          </a:xfrm>
          <a:prstGeom prst="rect">
            <a:avLst/>
          </a:prstGeom>
          <a:noFill/>
        </p:spPr>
        <p:txBody>
          <a:bodyPr wrap="square" rtlCol="0">
            <a:spAutoFit/>
          </a:bodyPr>
          <a:lstStyle/>
          <a:p>
            <a:pPr algn="ctr"/>
            <a:r>
              <a:rPr lang="en-US" sz="2800" dirty="0" smtClean="0"/>
              <a:t>Type 6:  The Autonomous Learner</a:t>
            </a:r>
            <a:endParaRPr lang="en-US"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Gifted/Talented Profiles</a:t>
            </a:r>
            <a:endParaRPr lang="en-US" dirty="0"/>
          </a:p>
        </p:txBody>
      </p:sp>
      <p:sp>
        <p:nvSpPr>
          <p:cNvPr id="3" name="Content Placeholder 2"/>
          <p:cNvSpPr>
            <a:spLocks noGrp="1"/>
          </p:cNvSpPr>
          <p:nvPr>
            <p:ph idx="1"/>
          </p:nvPr>
        </p:nvSpPr>
        <p:spPr>
          <a:xfrm>
            <a:off x="457200" y="2438400"/>
            <a:ext cx="8229600" cy="4419600"/>
          </a:xfrm>
        </p:spPr>
        <p:txBody>
          <a:bodyPr>
            <a:normAutofit lnSpcReduction="10000"/>
          </a:bodyPr>
          <a:lstStyle/>
          <a:p>
            <a:r>
              <a:rPr lang="en-US" dirty="0" smtClean="0"/>
              <a:t>Receive positive attention and support for their accomplishments as well as for who they are</a:t>
            </a:r>
          </a:p>
          <a:p>
            <a:r>
              <a:rPr lang="en-US" dirty="0" smtClean="0"/>
              <a:t>Respected by adults and peers and frequently serve in some leadership capacity at school/community</a:t>
            </a:r>
          </a:p>
          <a:p>
            <a:r>
              <a:rPr lang="en-US" dirty="0" smtClean="0"/>
              <a:t>Independent/self-directed, accept selves and take risks, strong sense of personal power</a:t>
            </a:r>
          </a:p>
          <a:p>
            <a:r>
              <a:rPr lang="en-US" dirty="0" smtClean="0"/>
              <a:t>Express feelings/needs/goals appropriately</a:t>
            </a:r>
            <a:endParaRPr lang="en-US" dirty="0"/>
          </a:p>
        </p:txBody>
      </p:sp>
      <p:sp>
        <p:nvSpPr>
          <p:cNvPr id="4" name="TextBox 3"/>
          <p:cNvSpPr txBox="1"/>
          <p:nvPr/>
        </p:nvSpPr>
        <p:spPr>
          <a:xfrm>
            <a:off x="1371600" y="1676400"/>
            <a:ext cx="6172200" cy="523220"/>
          </a:xfrm>
          <a:prstGeom prst="rect">
            <a:avLst/>
          </a:prstGeom>
          <a:noFill/>
        </p:spPr>
        <p:txBody>
          <a:bodyPr wrap="square" rtlCol="0">
            <a:spAutoFit/>
          </a:bodyPr>
          <a:lstStyle/>
          <a:p>
            <a:pPr algn="ctr"/>
            <a:r>
              <a:rPr lang="en-US" sz="2800" dirty="0" smtClean="0"/>
              <a:t>Type 6:  The Autonomous Learner</a:t>
            </a:r>
            <a:endParaRPr lang="en-US"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Support—Type 6</a:t>
            </a:r>
            <a:endParaRPr lang="en-US" dirty="0"/>
          </a:p>
        </p:txBody>
      </p:sp>
      <p:sp>
        <p:nvSpPr>
          <p:cNvPr id="3" name="Content Placeholder 2"/>
          <p:cNvSpPr>
            <a:spLocks noGrp="1"/>
          </p:cNvSpPr>
          <p:nvPr>
            <p:ph idx="1"/>
          </p:nvPr>
        </p:nvSpPr>
        <p:spPr/>
        <p:txBody>
          <a:bodyPr/>
          <a:lstStyle/>
          <a:p>
            <a:r>
              <a:rPr lang="en-US" dirty="0" smtClean="0"/>
              <a:t>Allow development of long-term integrated plan of study</a:t>
            </a:r>
          </a:p>
          <a:p>
            <a:r>
              <a:rPr lang="en-US" dirty="0" smtClean="0"/>
              <a:t>Acceleration/Enrichment in curriculum</a:t>
            </a:r>
          </a:p>
          <a:p>
            <a:r>
              <a:rPr lang="en-US" dirty="0" smtClean="0"/>
              <a:t>Remove time and space restrictions</a:t>
            </a:r>
          </a:p>
          <a:p>
            <a:r>
              <a:rPr lang="en-US" dirty="0" smtClean="0"/>
              <a:t>Compacted learning</a:t>
            </a:r>
          </a:p>
          <a:p>
            <a:r>
              <a:rPr lang="en-US" dirty="0" smtClean="0"/>
              <a:t>In-depth studies</a:t>
            </a:r>
          </a:p>
          <a:p>
            <a:r>
              <a:rPr lang="en-US" dirty="0" smtClean="0"/>
              <a:t>Mentorships</a:t>
            </a:r>
          </a:p>
          <a:p>
            <a:r>
              <a:rPr lang="en-US" dirty="0" smtClean="0"/>
              <a:t>Dual enrollment/early admission</a:t>
            </a:r>
          </a:p>
          <a:p>
            <a:r>
              <a:rPr lang="en-US" dirty="0" smtClean="0"/>
              <a:t>Waive traditional school policy/regulations</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 and Talk</a:t>
            </a:r>
            <a:endParaRPr lang="en-US" dirty="0"/>
          </a:p>
        </p:txBody>
      </p:sp>
      <p:sp>
        <p:nvSpPr>
          <p:cNvPr id="3" name="Content Placeholder 2"/>
          <p:cNvSpPr>
            <a:spLocks noGrp="1"/>
          </p:cNvSpPr>
          <p:nvPr>
            <p:ph idx="1"/>
          </p:nvPr>
        </p:nvSpPr>
        <p:spPr/>
        <p:txBody>
          <a:bodyPr/>
          <a:lstStyle/>
          <a:p>
            <a:r>
              <a:rPr lang="en-US" dirty="0" smtClean="0"/>
              <a:t>Talk about someone you know who fits one of the six gifted profiles. Describe them to your partner.</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 Ten Myths in Gifted Education</a:t>
            </a:r>
            <a:endParaRPr lang="en-US" dirty="0"/>
          </a:p>
        </p:txBody>
      </p:sp>
      <p:sp>
        <p:nvSpPr>
          <p:cNvPr id="4" name="TextBox 3"/>
          <p:cNvSpPr txBox="1"/>
          <p:nvPr/>
        </p:nvSpPr>
        <p:spPr>
          <a:xfrm>
            <a:off x="762000" y="6096000"/>
            <a:ext cx="7543800" cy="369332"/>
          </a:xfrm>
          <a:prstGeom prst="rect">
            <a:avLst/>
          </a:prstGeom>
          <a:noFill/>
        </p:spPr>
        <p:txBody>
          <a:bodyPr wrap="square" rtlCol="0">
            <a:spAutoFit/>
          </a:bodyPr>
          <a:lstStyle/>
          <a:p>
            <a:r>
              <a:rPr lang="en-US" dirty="0" smtClean="0"/>
              <a:t>http://www.youtube.com/watch?v=MDJst-y_ptI</a:t>
            </a:r>
            <a:endParaRPr lang="en-US" dirty="0"/>
          </a:p>
        </p:txBody>
      </p:sp>
      <p:pic>
        <p:nvPicPr>
          <p:cNvPr id="7" name="Top_10_Myths_in_Gifted_Education.mp4">
            <a:hlinkClick r:id="" action="ppaction://media"/>
          </p:cNvPr>
          <p:cNvPicPr>
            <a:picLocks noGrp="1" noRot="1" noChangeAspect="1"/>
          </p:cNvPicPr>
          <p:nvPr>
            <p:ph idx="1"/>
            <a:videoFile r:link="rId1"/>
          </p:nvPr>
        </p:nvPicPr>
        <p:blipFill>
          <a:blip r:embed="rId3" cstate="print"/>
          <a:stretch>
            <a:fillRect/>
          </a:stretch>
        </p:blipFill>
        <p:spPr>
          <a:xfrm>
            <a:off x="1255183" y="1600200"/>
            <a:ext cx="6060017" cy="454501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Fixed vs. Growth Mind set	</a:t>
            </a:r>
            <a:endParaRPr lang="en-US" dirty="0"/>
          </a:p>
        </p:txBody>
      </p:sp>
      <p:sp>
        <p:nvSpPr>
          <p:cNvPr id="3" name="Content Placeholder 2"/>
          <p:cNvSpPr>
            <a:spLocks noGrp="1"/>
          </p:cNvSpPr>
          <p:nvPr>
            <p:ph idx="1"/>
          </p:nvPr>
        </p:nvSpPr>
        <p:spPr/>
        <p:txBody>
          <a:bodyPr>
            <a:normAutofit/>
          </a:bodyPr>
          <a:lstStyle/>
          <a:p>
            <a:r>
              <a:rPr lang="en-US" sz="3600" dirty="0" smtClean="0"/>
              <a:t>READ       Carol </a:t>
            </a:r>
            <a:r>
              <a:rPr lang="en-US" sz="3600" dirty="0" err="1" smtClean="0"/>
              <a:t>Dweck</a:t>
            </a:r>
            <a:r>
              <a:rPr lang="en-US" sz="3600" dirty="0" smtClean="0"/>
              <a:t>.  </a:t>
            </a:r>
            <a:r>
              <a:rPr lang="en-US" sz="3600" i="1" dirty="0" smtClean="0"/>
              <a:t>The Secret to Raising Smart Kids</a:t>
            </a:r>
            <a:r>
              <a:rPr lang="en-US" sz="3600" dirty="0" smtClean="0"/>
              <a:t>, </a:t>
            </a:r>
            <a:r>
              <a:rPr lang="en-US" sz="3600" u="sng" dirty="0" smtClean="0"/>
              <a:t>Scientific American: Mind</a:t>
            </a:r>
            <a:r>
              <a:rPr lang="en-US" sz="3600" dirty="0" smtClean="0"/>
              <a:t>. </a:t>
            </a:r>
          </a:p>
          <a:p>
            <a:pPr lvl="1"/>
            <a:r>
              <a:rPr lang="en-US" sz="3600" dirty="0" smtClean="0"/>
              <a:t>Focus on effort rather than intelligence</a:t>
            </a:r>
          </a:p>
          <a:p>
            <a:pPr lvl="1"/>
            <a:r>
              <a:rPr lang="en-US" sz="3600" dirty="0" smtClean="0"/>
              <a:t>Focus on actions that lead to success </a:t>
            </a:r>
          </a:p>
          <a:p>
            <a:pPr lvl="1"/>
            <a:r>
              <a:rPr lang="en-US" sz="3600" dirty="0" smtClean="0"/>
              <a:t>Hard work leads to more rigor and motivation in learning </a:t>
            </a:r>
            <a:endParaRPr lang="en-US" sz="3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Dabrowski’s</a:t>
            </a:r>
            <a:r>
              <a:rPr lang="en-US" dirty="0" smtClean="0"/>
              <a:t> </a:t>
            </a:r>
            <a:r>
              <a:rPr lang="en-US" dirty="0" err="1" smtClean="0"/>
              <a:t>Overexcitabilites</a:t>
            </a:r>
            <a:r>
              <a:rPr lang="en-US" dirty="0" smtClean="0"/>
              <a:t> </a:t>
            </a:r>
            <a:endParaRPr lang="en-US" dirty="0"/>
          </a:p>
        </p:txBody>
      </p:sp>
      <p:sp>
        <p:nvSpPr>
          <p:cNvPr id="3" name="Content Placeholder 2"/>
          <p:cNvSpPr>
            <a:spLocks noGrp="1"/>
          </p:cNvSpPr>
          <p:nvPr>
            <p:ph idx="1"/>
          </p:nvPr>
        </p:nvSpPr>
        <p:spPr/>
        <p:txBody>
          <a:bodyPr>
            <a:normAutofit/>
          </a:bodyPr>
          <a:lstStyle/>
          <a:p>
            <a:r>
              <a:rPr lang="en-US" dirty="0" smtClean="0"/>
              <a:t>Psychomotor—movement, restlessness, </a:t>
            </a:r>
            <a:r>
              <a:rPr lang="en-US" dirty="0" err="1" smtClean="0"/>
              <a:t>drivenness</a:t>
            </a:r>
            <a:r>
              <a:rPr lang="en-US" dirty="0" smtClean="0"/>
              <a:t>, an augmented capacity for being active and energetic</a:t>
            </a:r>
          </a:p>
          <a:p>
            <a:r>
              <a:rPr lang="en-US" dirty="0" smtClean="0"/>
              <a:t>Sensual—enhanced refinement and aliveness of sensual experience</a:t>
            </a:r>
          </a:p>
          <a:p>
            <a:r>
              <a:rPr lang="en-US" dirty="0" smtClean="0"/>
              <a:t>Intellectual—thirst for knowledge, discovery, questioning/love of ideas and theoretical analysis, search for truth</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Dabrowski’s</a:t>
            </a:r>
            <a:r>
              <a:rPr lang="en-US" dirty="0" smtClean="0"/>
              <a:t> </a:t>
            </a:r>
            <a:r>
              <a:rPr lang="en-US" dirty="0" err="1" smtClean="0"/>
              <a:t>Overexcitabilites</a:t>
            </a:r>
            <a:r>
              <a:rPr lang="en-US" dirty="0" smtClean="0"/>
              <a:t> </a:t>
            </a:r>
            <a:endParaRPr lang="en-US" dirty="0"/>
          </a:p>
        </p:txBody>
      </p:sp>
      <p:sp>
        <p:nvSpPr>
          <p:cNvPr id="3" name="Content Placeholder 2"/>
          <p:cNvSpPr>
            <a:spLocks noGrp="1"/>
          </p:cNvSpPr>
          <p:nvPr>
            <p:ph idx="1"/>
          </p:nvPr>
        </p:nvSpPr>
        <p:spPr/>
        <p:txBody>
          <a:bodyPr>
            <a:normAutofit/>
          </a:bodyPr>
          <a:lstStyle/>
          <a:p>
            <a:r>
              <a:rPr lang="en-US" dirty="0" smtClean="0"/>
              <a:t>Imaginational—vividness of imagery, richness of association, facility for dreams, fantasies, and inventions, preference for the unusual and unique</a:t>
            </a:r>
          </a:p>
          <a:p>
            <a:r>
              <a:rPr lang="en-US" dirty="0" smtClean="0"/>
              <a:t>Emotional—great depth and intensity of emotional life expressed in a wide range of feelings, great happiness to profound sadness or despair, compassion, responsibility, self-examination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Gifted?</a:t>
            </a:r>
            <a:endParaRPr lang="en-US" dirty="0"/>
          </a:p>
        </p:txBody>
      </p:sp>
      <p:pic>
        <p:nvPicPr>
          <p:cNvPr id="5" name="Content Placeholder 4" descr="Wordle_on_gifted_students.png"/>
          <p:cNvPicPr>
            <a:picLocks noGrp="1" noChangeAspect="1"/>
          </p:cNvPicPr>
          <p:nvPr>
            <p:ph idx="1"/>
          </p:nvPr>
        </p:nvPicPr>
        <p:blipFill>
          <a:blip r:embed="rId2" cstate="print"/>
          <a:stretch>
            <a:fillRect/>
          </a:stretch>
        </p:blipFill>
        <p:spPr>
          <a:xfrm>
            <a:off x="1828800" y="1676400"/>
            <a:ext cx="5334745" cy="3534269"/>
          </a:xfrm>
        </p:spPr>
      </p:pic>
      <p:sp>
        <p:nvSpPr>
          <p:cNvPr id="4" name="TextBox 3"/>
          <p:cNvSpPr txBox="1"/>
          <p:nvPr/>
        </p:nvSpPr>
        <p:spPr>
          <a:xfrm>
            <a:off x="457200" y="5638800"/>
            <a:ext cx="7620000" cy="1572866"/>
          </a:xfrm>
          <a:prstGeom prst="rect">
            <a:avLst/>
          </a:prstGeom>
          <a:noFill/>
        </p:spPr>
        <p:txBody>
          <a:bodyPr wrap="square" rtlCol="0">
            <a:spAutoFit/>
          </a:bodyPr>
          <a:lstStyle/>
          <a:p>
            <a:pPr>
              <a:lnSpc>
                <a:spcPct val="150000"/>
              </a:lnSpc>
            </a:pPr>
            <a:r>
              <a:rPr lang="en-US" sz="2400" dirty="0" smtClean="0">
                <a:hlinkClick r:id="rId3"/>
              </a:rPr>
              <a:t>http://www.giftedpage.org</a:t>
            </a:r>
            <a:r>
              <a:rPr lang="en-US" dirty="0" smtClean="0">
                <a:hlinkClick r:id="rId3"/>
              </a:rPr>
              <a:t>/</a:t>
            </a:r>
            <a:endParaRPr lang="en-US" sz="2400" dirty="0">
              <a:hlinkClick r:id="rId4"/>
            </a:endParaRPr>
          </a:p>
          <a:p>
            <a:pPr>
              <a:lnSpc>
                <a:spcPct val="150000"/>
              </a:lnSpc>
            </a:pPr>
            <a:r>
              <a:rPr lang="en-US" sz="2400" dirty="0" smtClean="0">
                <a:hlinkClick r:id="rId4"/>
              </a:rPr>
              <a:t>http://www.hoagiesgifted.org/</a:t>
            </a:r>
            <a:endParaRPr lang="en-US" sz="2400" dirty="0" smtClean="0"/>
          </a:p>
          <a:p>
            <a:pPr>
              <a:lnSpc>
                <a:spcPct val="150000"/>
              </a:lnSpc>
            </a:pP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Perfectionism</a:t>
            </a:r>
            <a:endParaRPr lang="en-US" dirty="0"/>
          </a:p>
        </p:txBody>
      </p:sp>
      <p:sp>
        <p:nvSpPr>
          <p:cNvPr id="3" name="Content Placeholder 2"/>
          <p:cNvSpPr>
            <a:spLocks noGrp="1"/>
          </p:cNvSpPr>
          <p:nvPr>
            <p:ph idx="1"/>
          </p:nvPr>
        </p:nvSpPr>
        <p:spPr/>
        <p:txBody>
          <a:bodyPr>
            <a:normAutofit/>
          </a:bodyPr>
          <a:lstStyle/>
          <a:p>
            <a:r>
              <a:rPr lang="en-US" dirty="0" smtClean="0"/>
              <a:t>Positive when focused on "high personal standards" and "a realistic striving for excellence."</a:t>
            </a:r>
          </a:p>
          <a:p>
            <a:r>
              <a:rPr lang="en-US" dirty="0" smtClean="0"/>
              <a:t>Negative/Unhealthy when it "focuses on a rigid adherence to personal high demands, as well as a preoccupation with the avoidance of mistakes." (Chan, 2007)</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Perfectionism</a:t>
            </a:r>
            <a:endParaRPr lang="en-US" dirty="0"/>
          </a:p>
        </p:txBody>
      </p:sp>
      <p:sp>
        <p:nvSpPr>
          <p:cNvPr id="3" name="Content Placeholder 2"/>
          <p:cNvSpPr>
            <a:spLocks noGrp="1"/>
          </p:cNvSpPr>
          <p:nvPr>
            <p:ph idx="1"/>
          </p:nvPr>
        </p:nvSpPr>
        <p:spPr>
          <a:xfrm>
            <a:off x="457200" y="1600201"/>
            <a:ext cx="8229600" cy="2895599"/>
          </a:xfrm>
        </p:spPr>
        <p:txBody>
          <a:bodyPr>
            <a:normAutofit lnSpcReduction="10000"/>
          </a:bodyPr>
          <a:lstStyle/>
          <a:p>
            <a:pPr>
              <a:buNone/>
            </a:pPr>
            <a:r>
              <a:rPr lang="en-US" dirty="0" smtClean="0"/>
              <a:t>Parker(1997)-investigation of 400 gifted sixth graders.</a:t>
            </a:r>
          </a:p>
          <a:p>
            <a:pPr>
              <a:buNone/>
            </a:pPr>
            <a:r>
              <a:rPr lang="en-US" dirty="0" smtClean="0"/>
              <a:t>Three groups emerged:</a:t>
            </a:r>
          </a:p>
          <a:p>
            <a:r>
              <a:rPr lang="en-US" dirty="0" smtClean="0"/>
              <a:t>32.8% were non-perfectionists</a:t>
            </a:r>
          </a:p>
          <a:p>
            <a:r>
              <a:rPr lang="en-US" dirty="0" smtClean="0"/>
              <a:t>41.7%were healthy perfectionists</a:t>
            </a:r>
          </a:p>
          <a:p>
            <a:r>
              <a:rPr lang="en-US" dirty="0" smtClean="0"/>
              <a:t>25.5% were "dysfunctional" perfectionists</a:t>
            </a:r>
          </a:p>
          <a:p>
            <a:pPr>
              <a:buNone/>
            </a:pPr>
            <a:endParaRPr lang="en-US" dirty="0"/>
          </a:p>
        </p:txBody>
      </p:sp>
      <p:sp>
        <p:nvSpPr>
          <p:cNvPr id="4" name="TextBox 3"/>
          <p:cNvSpPr txBox="1"/>
          <p:nvPr/>
        </p:nvSpPr>
        <p:spPr>
          <a:xfrm>
            <a:off x="381000" y="4572000"/>
            <a:ext cx="8458200" cy="1938992"/>
          </a:xfrm>
          <a:prstGeom prst="rect">
            <a:avLst/>
          </a:prstGeom>
          <a:noFill/>
        </p:spPr>
        <p:txBody>
          <a:bodyPr wrap="square" rtlCol="0">
            <a:spAutoFit/>
          </a:bodyPr>
          <a:lstStyle/>
          <a:p>
            <a:r>
              <a:rPr lang="en-US" sz="2000" dirty="0" smtClean="0"/>
              <a:t>Healthy—accepted </a:t>
            </a:r>
            <a:r>
              <a:rPr lang="en-US" sz="2000" dirty="0"/>
              <a:t>mistakes, positive ways of copin9 </a:t>
            </a:r>
            <a:r>
              <a:rPr lang="en-US" sz="2000" dirty="0" smtClean="0"/>
              <a:t>with their </a:t>
            </a:r>
            <a:r>
              <a:rPr lang="en-US" sz="2000" dirty="0"/>
              <a:t>perfectionism, strong need for </a:t>
            </a:r>
            <a:r>
              <a:rPr lang="en-US" sz="2000" dirty="0" smtClean="0"/>
              <a:t>order/organization, had </a:t>
            </a:r>
            <a:r>
              <a:rPr lang="en-US" sz="2000" dirty="0"/>
              <a:t>adults who modeled doing </a:t>
            </a:r>
            <a:r>
              <a:rPr lang="en-US" sz="2000" dirty="0" smtClean="0"/>
              <a:t>their best</a:t>
            </a:r>
          </a:p>
          <a:p>
            <a:endParaRPr lang="en-US" sz="2000" dirty="0"/>
          </a:p>
          <a:p>
            <a:r>
              <a:rPr lang="en-US" sz="2000" dirty="0" smtClean="0"/>
              <a:t>Dysfunctional—anxious </a:t>
            </a:r>
            <a:r>
              <a:rPr lang="en-US" sz="2000" dirty="0"/>
              <a:t>about making mistakes, </a:t>
            </a:r>
            <a:r>
              <a:rPr lang="en-US" sz="2000" dirty="0" smtClean="0"/>
              <a:t>held extremely </a:t>
            </a:r>
            <a:r>
              <a:rPr lang="en-US" sz="2000" dirty="0"/>
              <a:t>high standards for themselves, perceived </a:t>
            </a:r>
            <a:r>
              <a:rPr lang="en-US" sz="2000" dirty="0" smtClean="0"/>
              <a:t>that others </a:t>
            </a:r>
            <a:r>
              <a:rPr lang="en-US" sz="2000" dirty="0"/>
              <a:t>held </a:t>
            </a:r>
            <a:r>
              <a:rPr lang="en-US" sz="2000" dirty="0" smtClean="0"/>
              <a:t>excessive </a:t>
            </a:r>
            <a:r>
              <a:rPr lang="en-US" sz="2000" dirty="0"/>
              <a:t>expectations for them, </a:t>
            </a:r>
            <a:r>
              <a:rPr lang="en-US" sz="2000" dirty="0" smtClean="0"/>
              <a:t>internalized negative </a:t>
            </a:r>
            <a:r>
              <a:rPr lang="en-US" sz="2000" dirty="0"/>
              <a:t>remarks from others, questioned own </a:t>
            </a:r>
            <a:r>
              <a:rPr lang="en-US" sz="2000" dirty="0" smtClean="0"/>
              <a:t>judgment</a:t>
            </a:r>
            <a:endParaRPr lang="en-US" sz="2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Gifted Education—Let’s Do It!</a:t>
            </a:r>
            <a:endParaRPr lang="en-US" dirty="0"/>
          </a:p>
        </p:txBody>
      </p:sp>
      <p:sp>
        <p:nvSpPr>
          <p:cNvPr id="4" name="TextBox 3"/>
          <p:cNvSpPr txBox="1"/>
          <p:nvPr/>
        </p:nvSpPr>
        <p:spPr>
          <a:xfrm>
            <a:off x="838200" y="6019800"/>
            <a:ext cx="7772400" cy="369332"/>
          </a:xfrm>
          <a:prstGeom prst="rect">
            <a:avLst/>
          </a:prstGeom>
          <a:noFill/>
        </p:spPr>
        <p:txBody>
          <a:bodyPr wrap="square" rtlCol="0">
            <a:spAutoFit/>
          </a:bodyPr>
          <a:lstStyle/>
          <a:p>
            <a:r>
              <a:rPr lang="en-US" dirty="0" smtClean="0"/>
              <a:t>http://www.youtube.com/watch?v=pBEkigH6JI4</a:t>
            </a:r>
            <a:endParaRPr lang="en-US" dirty="0"/>
          </a:p>
        </p:txBody>
      </p:sp>
      <p:pic>
        <p:nvPicPr>
          <p:cNvPr id="5" name="Gifted Education lets do it.mp4">
            <a:hlinkClick r:id="" action="ppaction://media"/>
          </p:cNvPr>
          <p:cNvPicPr>
            <a:picLocks noGrp="1" noRot="1" noChangeAspect="1"/>
          </p:cNvPicPr>
          <p:nvPr>
            <p:ph idx="1"/>
            <a:videoFile r:link="rId1"/>
          </p:nvPr>
        </p:nvPicPr>
        <p:blipFill>
          <a:blip r:embed="rId3" cstate="print"/>
          <a:stretch>
            <a:fillRect/>
          </a:stretch>
        </p:blipFill>
        <p:spPr>
          <a:xfrm>
            <a:off x="1600200" y="1676400"/>
            <a:ext cx="5791200" cy="4343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Support</a:t>
            </a:r>
            <a:endParaRPr lang="en-US" dirty="0"/>
          </a:p>
        </p:txBody>
      </p:sp>
      <p:sp>
        <p:nvSpPr>
          <p:cNvPr id="3" name="Content Placeholder 2"/>
          <p:cNvSpPr>
            <a:spLocks noGrp="1"/>
          </p:cNvSpPr>
          <p:nvPr>
            <p:ph idx="1"/>
          </p:nvPr>
        </p:nvSpPr>
        <p:spPr/>
        <p:txBody>
          <a:bodyPr/>
          <a:lstStyle/>
          <a:p>
            <a:pPr>
              <a:buNone/>
            </a:pPr>
            <a:r>
              <a:rPr lang="en-US" dirty="0" smtClean="0"/>
              <a:t>To challenge and nurture gifted learners:</a:t>
            </a:r>
          </a:p>
          <a:p>
            <a:r>
              <a:rPr lang="en-US" dirty="0" smtClean="0"/>
              <a:t>Independent Projects</a:t>
            </a:r>
          </a:p>
          <a:p>
            <a:r>
              <a:rPr lang="en-US" dirty="0" smtClean="0"/>
              <a:t>Academic Competitions</a:t>
            </a:r>
          </a:p>
          <a:p>
            <a:r>
              <a:rPr lang="en-US" dirty="0" smtClean="0"/>
              <a:t>Learning Centers</a:t>
            </a:r>
          </a:p>
          <a:p>
            <a:r>
              <a:rPr lang="en-US" dirty="0" smtClean="0"/>
              <a:t>Multiple Intelligences</a:t>
            </a:r>
          </a:p>
          <a:p>
            <a:r>
              <a:rPr lang="en-US" dirty="0" smtClean="0"/>
              <a:t>Acceleration (pretesting un its)</a:t>
            </a:r>
          </a:p>
          <a:p>
            <a:r>
              <a:rPr lang="en-US" dirty="0" smtClean="0"/>
              <a:t>Enrichment Activities (Bloom's Taxonomy)</a:t>
            </a:r>
          </a:p>
          <a:p>
            <a:r>
              <a:rPr lang="en-US" dirty="0" smtClean="0"/>
              <a:t>Change approach from expert to facilitator</a:t>
            </a:r>
          </a:p>
          <a:p>
            <a:r>
              <a:rPr lang="en-US" dirty="0" smtClean="0"/>
              <a:t>Leveling assignments/learning outcomes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Support</a:t>
            </a:r>
            <a:endParaRPr lang="en-US" dirty="0"/>
          </a:p>
        </p:txBody>
      </p:sp>
      <p:sp>
        <p:nvSpPr>
          <p:cNvPr id="3" name="Content Placeholder 2"/>
          <p:cNvSpPr>
            <a:spLocks noGrp="1"/>
          </p:cNvSpPr>
          <p:nvPr>
            <p:ph idx="1"/>
          </p:nvPr>
        </p:nvSpPr>
        <p:spPr/>
        <p:txBody>
          <a:bodyPr/>
          <a:lstStyle/>
          <a:p>
            <a:pPr>
              <a:buNone/>
            </a:pPr>
            <a:r>
              <a:rPr lang="en-US" dirty="0" smtClean="0"/>
              <a:t>    Acceleration and Enrichment:  </a:t>
            </a:r>
          </a:p>
          <a:p>
            <a:pPr>
              <a:buNone/>
            </a:pPr>
            <a:endParaRPr lang="en-US" dirty="0" smtClean="0"/>
          </a:p>
          <a:p>
            <a:pPr>
              <a:buNone/>
            </a:pPr>
            <a:r>
              <a:rPr lang="en-US" dirty="0" smtClean="0"/>
              <a:t>    Good acceleration contains some enrichment, while good enrichment is accelerative. Proper pacing and the opportunity to study the subject in depth are both needed for the curriculum to be matched to students' abilities.</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Bloom’s Taxonomy</a:t>
            </a:r>
            <a:endParaRPr lang="en-US" dirty="0"/>
          </a:p>
        </p:txBody>
      </p:sp>
      <p:pic>
        <p:nvPicPr>
          <p:cNvPr id="4" name="Content Placeholder 3" descr="blooms.gif"/>
          <p:cNvPicPr>
            <a:picLocks noGrp="1" noChangeAspect="1"/>
          </p:cNvPicPr>
          <p:nvPr>
            <p:ph idx="1"/>
          </p:nvPr>
        </p:nvPicPr>
        <p:blipFill>
          <a:blip r:embed="rId2" cstate="print"/>
          <a:stretch>
            <a:fillRect/>
          </a:stretch>
        </p:blipFill>
        <p:spPr>
          <a:xfrm>
            <a:off x="762000" y="1524000"/>
            <a:ext cx="7848600" cy="5547184"/>
          </a:xfr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Bloom’s Taxonomy—Knowledge</a:t>
            </a:r>
            <a:endParaRPr lang="en-US" dirty="0"/>
          </a:p>
        </p:txBody>
      </p:sp>
      <p:sp>
        <p:nvSpPr>
          <p:cNvPr id="3" name="Content Placeholder 2"/>
          <p:cNvSpPr>
            <a:spLocks noGrp="1"/>
          </p:cNvSpPr>
          <p:nvPr>
            <p:ph idx="1"/>
          </p:nvPr>
        </p:nvSpPr>
        <p:spPr/>
        <p:txBody>
          <a:bodyPr/>
          <a:lstStyle/>
          <a:p>
            <a:r>
              <a:rPr lang="en-US" dirty="0" smtClean="0"/>
              <a:t>Useful verbs include: tell, list, describe, relate, locate, write, find, state, name</a:t>
            </a:r>
          </a:p>
          <a:p>
            <a:r>
              <a:rPr lang="en-US" dirty="0" smtClean="0"/>
              <a:t>Question Stems include:</a:t>
            </a:r>
          </a:p>
          <a:p>
            <a:pPr lvl="1"/>
            <a:r>
              <a:rPr lang="en-US" dirty="0" smtClean="0"/>
              <a:t>What happened after ... ?</a:t>
            </a:r>
          </a:p>
          <a:p>
            <a:pPr lvl="1"/>
            <a:r>
              <a:rPr lang="en-US" dirty="0" smtClean="0"/>
              <a:t>How many .. . ?</a:t>
            </a:r>
          </a:p>
          <a:p>
            <a:pPr lvl="1"/>
            <a:r>
              <a:rPr lang="en-US" dirty="0" smtClean="0"/>
              <a:t>Who was </a:t>
            </a:r>
            <a:r>
              <a:rPr lang="en-US" dirty="0" err="1" smtClean="0"/>
              <a:t>itthat</a:t>
            </a:r>
            <a:r>
              <a:rPr lang="en-US" dirty="0" smtClean="0"/>
              <a:t> ... ?</a:t>
            </a:r>
          </a:p>
          <a:p>
            <a:pPr lvl="1"/>
            <a:r>
              <a:rPr lang="en-US" dirty="0" smtClean="0"/>
              <a:t>Can you name the ... ?</a:t>
            </a:r>
          </a:p>
          <a:p>
            <a:pPr lvl="1"/>
            <a:r>
              <a:rPr lang="en-US" dirty="0" smtClean="0"/>
              <a:t>Can you tell why … ?</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Knowledge—</a:t>
            </a:r>
            <a:r>
              <a:rPr lang="en-US" dirty="0" err="1" smtClean="0"/>
              <a:t>Activites</a:t>
            </a:r>
            <a:r>
              <a:rPr lang="en-US" dirty="0" smtClean="0"/>
              <a:t>	</a:t>
            </a:r>
            <a:endParaRPr lang="en-US" dirty="0"/>
          </a:p>
        </p:txBody>
      </p:sp>
      <p:sp>
        <p:nvSpPr>
          <p:cNvPr id="3" name="Content Placeholder 2"/>
          <p:cNvSpPr>
            <a:spLocks noGrp="1"/>
          </p:cNvSpPr>
          <p:nvPr>
            <p:ph idx="1"/>
          </p:nvPr>
        </p:nvSpPr>
        <p:spPr/>
        <p:txBody>
          <a:bodyPr/>
          <a:lstStyle/>
          <a:p>
            <a:r>
              <a:rPr lang="en-US" dirty="0" smtClean="0"/>
              <a:t>Make of list of the main events</a:t>
            </a:r>
          </a:p>
          <a:p>
            <a:r>
              <a:rPr lang="en-US" dirty="0" smtClean="0"/>
              <a:t>Make a timeline of events</a:t>
            </a:r>
          </a:p>
          <a:p>
            <a:r>
              <a:rPr lang="en-US" dirty="0" smtClean="0"/>
              <a:t>Make a facts chart</a:t>
            </a:r>
          </a:p>
          <a:p>
            <a:r>
              <a:rPr lang="en-US" dirty="0" smtClean="0"/>
              <a:t>Write a list of any pieces of information you can remember</a:t>
            </a:r>
          </a:p>
          <a:p>
            <a:r>
              <a:rPr lang="en-US" dirty="0" smtClean="0"/>
              <a:t>List all the ... in the story</a:t>
            </a:r>
          </a:p>
          <a:p>
            <a:r>
              <a:rPr lang="en-US" dirty="0" smtClean="0"/>
              <a:t>Make a chart showing ..</a:t>
            </a:r>
          </a:p>
          <a:p>
            <a:r>
              <a:rPr lang="en-US" dirty="0" smtClean="0"/>
              <a:t>Recite a poem</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458200" cy="1252728"/>
          </a:xfrm>
        </p:spPr>
        <p:txBody>
          <a:bodyPr>
            <a:normAutofit fontScale="90000"/>
          </a:bodyPr>
          <a:lstStyle/>
          <a:p>
            <a:r>
              <a:rPr lang="en-US" dirty="0" smtClean="0"/>
              <a:t>Bloom’s Taxonomy—Comprehension </a:t>
            </a:r>
            <a:endParaRPr lang="en-US" dirty="0"/>
          </a:p>
        </p:txBody>
      </p:sp>
      <p:sp>
        <p:nvSpPr>
          <p:cNvPr id="3" name="Content Placeholder 2"/>
          <p:cNvSpPr>
            <a:spLocks noGrp="1"/>
          </p:cNvSpPr>
          <p:nvPr>
            <p:ph idx="1"/>
          </p:nvPr>
        </p:nvSpPr>
        <p:spPr/>
        <p:txBody>
          <a:bodyPr>
            <a:normAutofit lnSpcReduction="10000"/>
          </a:bodyPr>
          <a:lstStyle/>
          <a:p>
            <a:r>
              <a:rPr lang="en-US" dirty="0" smtClean="0"/>
              <a:t>Useful verbs: explain, interpret, outline, discuss, distinguish, predict, restate, translate, </a:t>
            </a:r>
            <a:r>
              <a:rPr lang="en-US" i="1" dirty="0" smtClean="0"/>
              <a:t>compare/describe</a:t>
            </a:r>
          </a:p>
          <a:p>
            <a:r>
              <a:rPr lang="en-US" dirty="0" smtClean="0"/>
              <a:t>Sample question stems:</a:t>
            </a:r>
          </a:p>
          <a:p>
            <a:pPr lvl="1"/>
            <a:r>
              <a:rPr lang="en-US" dirty="0" smtClean="0"/>
              <a:t>Can you write in your own words .... ?</a:t>
            </a:r>
          </a:p>
          <a:p>
            <a:pPr lvl="1"/>
            <a:r>
              <a:rPr lang="en-US" dirty="0" smtClean="0"/>
              <a:t>Can you write a brief outline . . . ?</a:t>
            </a:r>
          </a:p>
          <a:p>
            <a:pPr lvl="1"/>
            <a:r>
              <a:rPr lang="en-US" dirty="0" smtClean="0"/>
              <a:t>Who do you think ... ?</a:t>
            </a:r>
          </a:p>
          <a:p>
            <a:pPr lvl="1"/>
            <a:r>
              <a:rPr lang="en-US" dirty="0" smtClean="0"/>
              <a:t>Can you distinguish between ... ?</a:t>
            </a:r>
          </a:p>
          <a:p>
            <a:pPr lvl="1"/>
            <a:r>
              <a:rPr lang="en-US" dirty="0" smtClean="0"/>
              <a:t>What differences exist between ... ?</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Comprehension Activities/Products</a:t>
            </a:r>
            <a:endParaRPr lang="en-US" dirty="0"/>
          </a:p>
        </p:txBody>
      </p:sp>
      <p:sp>
        <p:nvSpPr>
          <p:cNvPr id="3" name="Content Placeholder 2"/>
          <p:cNvSpPr>
            <a:spLocks noGrp="1"/>
          </p:cNvSpPr>
          <p:nvPr>
            <p:ph idx="1"/>
          </p:nvPr>
        </p:nvSpPr>
        <p:spPr/>
        <p:txBody>
          <a:bodyPr/>
          <a:lstStyle/>
          <a:p>
            <a:r>
              <a:rPr lang="en-US" dirty="0" smtClean="0"/>
              <a:t>Cut out or draw pictures to show a particular event</a:t>
            </a:r>
          </a:p>
          <a:p>
            <a:r>
              <a:rPr lang="en-US" dirty="0" smtClean="0"/>
              <a:t>Illustrate what you think the main idea was</a:t>
            </a:r>
          </a:p>
          <a:p>
            <a:r>
              <a:rPr lang="en-US" dirty="0" smtClean="0"/>
              <a:t>Make a cartoon strip showing the sequence of events</a:t>
            </a:r>
          </a:p>
          <a:p>
            <a:r>
              <a:rPr lang="en-US" dirty="0" smtClean="0"/>
              <a:t>Write and perform a play based on the story</a:t>
            </a:r>
          </a:p>
          <a:p>
            <a:r>
              <a:rPr lang="en-US" dirty="0" smtClean="0"/>
              <a:t>Retell the story in your own words</a:t>
            </a:r>
          </a:p>
          <a:p>
            <a:r>
              <a:rPr lang="en-US" dirty="0" smtClean="0"/>
              <a:t>Prepare a flow chart to illustrate the sequence of events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Facts…</a:t>
            </a:r>
            <a:endParaRPr lang="en-US" dirty="0"/>
          </a:p>
        </p:txBody>
      </p:sp>
      <p:sp>
        <p:nvSpPr>
          <p:cNvPr id="3" name="Content Placeholder 2"/>
          <p:cNvSpPr>
            <a:spLocks noGrp="1"/>
          </p:cNvSpPr>
          <p:nvPr>
            <p:ph idx="1"/>
          </p:nvPr>
        </p:nvSpPr>
        <p:spPr/>
        <p:txBody>
          <a:bodyPr>
            <a:normAutofit/>
          </a:bodyPr>
          <a:lstStyle/>
          <a:p>
            <a:r>
              <a:rPr lang="en-US" dirty="0" smtClean="0"/>
              <a:t>40% of the top 5% of high school grads fail to finish college</a:t>
            </a:r>
          </a:p>
          <a:p>
            <a:r>
              <a:rPr lang="en-US" dirty="0" smtClean="0"/>
              <a:t>US schools spend $8 billion on the mentally deficient and just 10% of that on the gifted .</a:t>
            </a:r>
          </a:p>
          <a:p>
            <a:r>
              <a:rPr lang="en-US" dirty="0" smtClean="0"/>
              <a:t>Gifted students have the same drop-out rate as non-gifted students (5%). Later in life, up to one-fifth of dropouts test in the gifted range, according to the Handbook of Gifted Education.</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Bloom’s Taxonomy—Application</a:t>
            </a:r>
            <a:endParaRPr lang="en-US" dirty="0"/>
          </a:p>
        </p:txBody>
      </p:sp>
      <p:sp>
        <p:nvSpPr>
          <p:cNvPr id="3" name="Content Placeholder 2"/>
          <p:cNvSpPr>
            <a:spLocks noGrp="1"/>
          </p:cNvSpPr>
          <p:nvPr>
            <p:ph idx="1"/>
          </p:nvPr>
        </p:nvSpPr>
        <p:spPr/>
        <p:txBody>
          <a:bodyPr>
            <a:normAutofit/>
          </a:bodyPr>
          <a:lstStyle/>
          <a:p>
            <a:r>
              <a:rPr lang="en-US" dirty="0" smtClean="0"/>
              <a:t>Useful verbs: solve, show, use, illustrate, construct/complete, examine, classify</a:t>
            </a:r>
          </a:p>
          <a:p>
            <a:r>
              <a:rPr lang="en-US" dirty="0" smtClean="0"/>
              <a:t>Sample question stems:</a:t>
            </a:r>
          </a:p>
          <a:p>
            <a:pPr lvl="1"/>
            <a:r>
              <a:rPr lang="en-US" dirty="0" smtClean="0"/>
              <a:t>What factors would you change if . .. ?</a:t>
            </a:r>
          </a:p>
          <a:p>
            <a:pPr lvl="1"/>
            <a:r>
              <a:rPr lang="en-US" dirty="0" smtClean="0"/>
              <a:t>What questions would you ask of .. ?</a:t>
            </a:r>
          </a:p>
          <a:p>
            <a:pPr lvl="1"/>
            <a:r>
              <a:rPr lang="en-US" dirty="0" smtClean="0"/>
              <a:t>From the information given, can you develop a set of instructions about .. ?</a:t>
            </a:r>
          </a:p>
          <a:p>
            <a:pPr lvl="1"/>
            <a:r>
              <a:rPr lang="en-US" dirty="0" smtClean="0"/>
              <a:t>Would this information be useful if you had a . . ?</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Activities/Products</a:t>
            </a:r>
            <a:endParaRPr lang="en-US" dirty="0"/>
          </a:p>
        </p:txBody>
      </p:sp>
      <p:sp>
        <p:nvSpPr>
          <p:cNvPr id="3" name="Content Placeholder 2"/>
          <p:cNvSpPr>
            <a:spLocks noGrp="1"/>
          </p:cNvSpPr>
          <p:nvPr>
            <p:ph idx="1"/>
          </p:nvPr>
        </p:nvSpPr>
        <p:spPr/>
        <p:txBody>
          <a:bodyPr>
            <a:normAutofit lnSpcReduction="10000"/>
          </a:bodyPr>
          <a:lstStyle/>
          <a:p>
            <a:r>
              <a:rPr lang="en-US" dirty="0" smtClean="0"/>
              <a:t>Take a collection of photographs to demonstrate a particular point</a:t>
            </a:r>
          </a:p>
          <a:p>
            <a:r>
              <a:rPr lang="en-US" dirty="0" smtClean="0"/>
              <a:t>Make a clay model of an item in the material</a:t>
            </a:r>
          </a:p>
          <a:p>
            <a:r>
              <a:rPr lang="en-US" dirty="0" smtClean="0"/>
              <a:t>Paint a mural using t he same materials</a:t>
            </a:r>
          </a:p>
          <a:p>
            <a:r>
              <a:rPr lang="en-US" dirty="0" smtClean="0"/>
              <a:t>Write a textbook about ... for others</a:t>
            </a:r>
          </a:p>
          <a:p>
            <a:r>
              <a:rPr lang="en-US" dirty="0" smtClean="0"/>
              <a:t>Design a market strategy for your product using a known strategy as a model</a:t>
            </a:r>
          </a:p>
          <a:p>
            <a:r>
              <a:rPr lang="en-US" dirty="0" smtClean="0"/>
              <a:t>Dress a doll in a national costume</a:t>
            </a:r>
          </a:p>
          <a:p>
            <a:r>
              <a:rPr lang="en-US" dirty="0" smtClean="0"/>
              <a:t>Make a diorama to illustrate an important event</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Bloom’s Taxonomy—Analysis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Useful verbs: analyze, distinguish, examine, compare, contrast, investigate, categorize, identify, explain, separate, advertise</a:t>
            </a:r>
          </a:p>
          <a:p>
            <a:r>
              <a:rPr lang="en-US" dirty="0" smtClean="0"/>
              <a:t>Question stems:</a:t>
            </a:r>
          </a:p>
          <a:p>
            <a:pPr lvl="1"/>
            <a:r>
              <a:rPr lang="en-US" dirty="0" smtClean="0"/>
              <a:t>Which events could have happened... ?</a:t>
            </a:r>
          </a:p>
          <a:p>
            <a:pPr lvl="1"/>
            <a:r>
              <a:rPr lang="en-US" dirty="0" smtClean="0"/>
              <a:t>If.. .. happened, what might t he ending have been?</a:t>
            </a:r>
          </a:p>
          <a:p>
            <a:pPr lvl="1"/>
            <a:r>
              <a:rPr lang="en-US" dirty="0" smtClean="0"/>
              <a:t>How was t his similar to .... ?</a:t>
            </a:r>
          </a:p>
          <a:p>
            <a:pPr lvl="1"/>
            <a:r>
              <a:rPr lang="en-US" dirty="0" smtClean="0"/>
              <a:t>Why did .. changes occur?</a:t>
            </a:r>
          </a:p>
          <a:p>
            <a:pPr lvl="1"/>
            <a:r>
              <a:rPr lang="en-US" dirty="0" smtClean="0"/>
              <a:t>What are some of the problems of. . . ?</a:t>
            </a:r>
          </a:p>
          <a:p>
            <a:pPr lvl="1"/>
            <a:r>
              <a:rPr lang="en-US" dirty="0" smtClean="0"/>
              <a:t>What do you see as other possible outcomes?</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Activities/Products</a:t>
            </a:r>
            <a:endParaRPr lang="en-US" dirty="0"/>
          </a:p>
        </p:txBody>
      </p:sp>
      <p:sp>
        <p:nvSpPr>
          <p:cNvPr id="3" name="Content Placeholder 2"/>
          <p:cNvSpPr>
            <a:spLocks noGrp="1"/>
          </p:cNvSpPr>
          <p:nvPr>
            <p:ph idx="1"/>
          </p:nvPr>
        </p:nvSpPr>
        <p:spPr/>
        <p:txBody>
          <a:bodyPr/>
          <a:lstStyle/>
          <a:p>
            <a:r>
              <a:rPr lang="en-US" dirty="0" smtClean="0"/>
              <a:t>Design a questionnaire to gather information</a:t>
            </a:r>
          </a:p>
          <a:p>
            <a:r>
              <a:rPr lang="en-US" dirty="0" smtClean="0"/>
              <a:t>Write a commercial to sell a new product</a:t>
            </a:r>
          </a:p>
          <a:p>
            <a:r>
              <a:rPr lang="en-US" dirty="0" smtClean="0"/>
              <a:t>Conduct an investigation to.</a:t>
            </a:r>
          </a:p>
          <a:p>
            <a:r>
              <a:rPr lang="en-US" dirty="0" smtClean="0"/>
              <a:t>Make a flow chart to show critical stages</a:t>
            </a:r>
          </a:p>
          <a:p>
            <a:r>
              <a:rPr lang="en-US" dirty="0" smtClean="0"/>
              <a:t>Construct a graph to illustrate selected info</a:t>
            </a:r>
          </a:p>
          <a:p>
            <a:r>
              <a:rPr lang="en-US" dirty="0" smtClean="0"/>
              <a:t>Put on a play about a study area</a:t>
            </a:r>
          </a:p>
          <a:p>
            <a:r>
              <a:rPr lang="en-US" dirty="0" smtClean="0"/>
              <a:t>Writ e a biography of the study person</a:t>
            </a:r>
          </a:p>
          <a:p>
            <a:r>
              <a:rPr lang="pl-PL" dirty="0" smtClean="0"/>
              <a:t>Make a jigsaw puzzle</a:t>
            </a:r>
          </a:p>
          <a:p>
            <a:r>
              <a:rPr lang="en-US" dirty="0" smtClean="0"/>
              <a:t>Make a family tree showing relationships</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Bloom’s Taxonomy—Synthesis </a:t>
            </a:r>
            <a:endParaRPr lang="en-US" dirty="0"/>
          </a:p>
        </p:txBody>
      </p:sp>
      <p:sp>
        <p:nvSpPr>
          <p:cNvPr id="3" name="Content Placeholder 2"/>
          <p:cNvSpPr>
            <a:spLocks noGrp="1"/>
          </p:cNvSpPr>
          <p:nvPr>
            <p:ph idx="1"/>
          </p:nvPr>
        </p:nvSpPr>
        <p:spPr/>
        <p:txBody>
          <a:bodyPr>
            <a:normAutofit lnSpcReduction="10000"/>
          </a:bodyPr>
          <a:lstStyle/>
          <a:p>
            <a:r>
              <a:rPr lang="en-US" dirty="0" smtClean="0"/>
              <a:t>Useful Verbs: create, invent, compose, predict, plan, construct, design, imagine, propose, devise, formulate</a:t>
            </a:r>
          </a:p>
          <a:p>
            <a:r>
              <a:rPr lang="en-US" dirty="0" smtClean="0"/>
              <a:t>Question Stems:</a:t>
            </a:r>
          </a:p>
          <a:p>
            <a:pPr lvl="1"/>
            <a:r>
              <a:rPr lang="en-US" dirty="0" smtClean="0"/>
              <a:t>Can you design a .. . to . .. . ?</a:t>
            </a:r>
          </a:p>
          <a:p>
            <a:pPr lvl="1"/>
            <a:r>
              <a:rPr lang="en-US" dirty="0" smtClean="0"/>
              <a:t>Why not compose a song about. ?</a:t>
            </a:r>
          </a:p>
          <a:p>
            <a:pPr lvl="1"/>
            <a:r>
              <a:rPr lang="en-US" dirty="0" smtClean="0"/>
              <a:t>Can you see a possible solution to . .. ?</a:t>
            </a:r>
          </a:p>
          <a:p>
            <a:pPr lvl="1"/>
            <a:r>
              <a:rPr lang="en-US" dirty="0" smtClean="0"/>
              <a:t>How many ways can you .. . ?</a:t>
            </a:r>
          </a:p>
          <a:p>
            <a:pPr lvl="1"/>
            <a:r>
              <a:rPr lang="en-US" dirty="0" smtClean="0"/>
              <a:t>Can you write a new recipe for a tasty dish?</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Synthesis Activities/Products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Invent a machine to do a specific task</a:t>
            </a:r>
          </a:p>
          <a:p>
            <a:r>
              <a:rPr lang="en-US" dirty="0" smtClean="0"/>
              <a:t>Design a building to house your study</a:t>
            </a:r>
          </a:p>
          <a:p>
            <a:r>
              <a:rPr lang="en-US" dirty="0" smtClean="0"/>
              <a:t>Create a new product. Give it a name.</a:t>
            </a:r>
          </a:p>
          <a:p>
            <a:r>
              <a:rPr lang="en-US" dirty="0" smtClean="0"/>
              <a:t>Write a TV show, play, puppet show, role play, song or pantomime about ...</a:t>
            </a:r>
          </a:p>
          <a:p>
            <a:r>
              <a:rPr lang="en-US" dirty="0" smtClean="0"/>
              <a:t>Design a record, book, or magazine cover for. .</a:t>
            </a:r>
          </a:p>
          <a:p>
            <a:r>
              <a:rPr lang="en-US" dirty="0" smtClean="0"/>
              <a:t>Sell an idea</a:t>
            </a:r>
          </a:p>
          <a:p>
            <a:r>
              <a:rPr lang="en-US" dirty="0" smtClean="0"/>
              <a:t>Devise a way to ... .</a:t>
            </a:r>
          </a:p>
          <a:p>
            <a:r>
              <a:rPr lang="en-US" dirty="0" smtClean="0"/>
              <a:t>Compose a rhythm or put new word to a known melody</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Bloom’s Taxonomy—Evaluate </a:t>
            </a:r>
            <a:endParaRPr lang="en-US" dirty="0"/>
          </a:p>
        </p:txBody>
      </p:sp>
      <p:sp>
        <p:nvSpPr>
          <p:cNvPr id="3" name="Content Placeholder 2"/>
          <p:cNvSpPr>
            <a:spLocks noGrp="1"/>
          </p:cNvSpPr>
          <p:nvPr>
            <p:ph idx="1"/>
          </p:nvPr>
        </p:nvSpPr>
        <p:spPr/>
        <p:txBody>
          <a:bodyPr>
            <a:normAutofit lnSpcReduction="10000"/>
          </a:bodyPr>
          <a:lstStyle/>
          <a:p>
            <a:r>
              <a:rPr lang="en-US" dirty="0" smtClean="0"/>
              <a:t>Useful Verbs: judge, select, choose, decide, justify, debate, verify, argue, recommend, assess, discuss, rate</a:t>
            </a:r>
          </a:p>
          <a:p>
            <a:r>
              <a:rPr lang="en-US" dirty="0" smtClean="0"/>
              <a:t>Question Probes:</a:t>
            </a:r>
          </a:p>
          <a:p>
            <a:pPr lvl="1"/>
            <a:r>
              <a:rPr lang="en-US" dirty="0" smtClean="0"/>
              <a:t>Is there a better solution to…?</a:t>
            </a:r>
          </a:p>
          <a:p>
            <a:pPr lvl="1"/>
            <a:r>
              <a:rPr lang="en-US" dirty="0" smtClean="0"/>
              <a:t>Judge the value of…</a:t>
            </a:r>
          </a:p>
          <a:p>
            <a:pPr lvl="1"/>
            <a:r>
              <a:rPr lang="en-US" dirty="0" smtClean="0"/>
              <a:t>Can you defend your position about…?</a:t>
            </a:r>
          </a:p>
          <a:p>
            <a:pPr lvl="1"/>
            <a:r>
              <a:rPr lang="en-US" dirty="0" smtClean="0"/>
              <a:t>What changes would you recommend?</a:t>
            </a:r>
          </a:p>
          <a:p>
            <a:pPr lvl="1"/>
            <a:r>
              <a:rPr lang="en-US" dirty="0" smtClean="0"/>
              <a:t>Do you think .. is a good or bad thing?</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Evaluate Activities/Products</a:t>
            </a:r>
            <a:endParaRPr lang="en-US" dirty="0"/>
          </a:p>
        </p:txBody>
      </p:sp>
      <p:sp>
        <p:nvSpPr>
          <p:cNvPr id="3" name="Content Placeholder 2"/>
          <p:cNvSpPr>
            <a:spLocks noGrp="1"/>
          </p:cNvSpPr>
          <p:nvPr>
            <p:ph idx="1"/>
          </p:nvPr>
        </p:nvSpPr>
        <p:spPr/>
        <p:txBody>
          <a:bodyPr/>
          <a:lstStyle/>
          <a:p>
            <a:r>
              <a:rPr lang="en-US" dirty="0" smtClean="0"/>
              <a:t>Prepare a list of criteria to judge a .. .</a:t>
            </a:r>
          </a:p>
          <a:p>
            <a:r>
              <a:rPr lang="en-US" dirty="0" smtClean="0"/>
              <a:t>Conduct a debate about an issue of </a:t>
            </a:r>
            <a:r>
              <a:rPr lang="en-US" dirty="0" err="1" smtClean="0"/>
              <a:t>specia</a:t>
            </a:r>
            <a:r>
              <a:rPr lang="en-US" dirty="0" smtClean="0"/>
              <a:t> l interest</a:t>
            </a:r>
          </a:p>
          <a:p>
            <a:r>
              <a:rPr lang="en-US" dirty="0" smtClean="0"/>
              <a:t>Make a booklet about 5 rules you see as important. Convince others.</a:t>
            </a:r>
          </a:p>
          <a:p>
            <a:r>
              <a:rPr lang="en-US" dirty="0" smtClean="0"/>
              <a:t>Form a panel to discuss views</a:t>
            </a:r>
          </a:p>
          <a:p>
            <a:r>
              <a:rPr lang="en-US" dirty="0" smtClean="0"/>
              <a:t>Write a half yearly report</a:t>
            </a:r>
          </a:p>
          <a:p>
            <a:r>
              <a:rPr lang="en-US" dirty="0" smtClean="0"/>
              <a:t>Write a letter to . . advising on changes needed at …</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 and Share</a:t>
            </a:r>
            <a:endParaRPr lang="en-US" dirty="0"/>
          </a:p>
        </p:txBody>
      </p:sp>
      <p:sp>
        <p:nvSpPr>
          <p:cNvPr id="3" name="Content Placeholder 2"/>
          <p:cNvSpPr>
            <a:spLocks noGrp="1"/>
          </p:cNvSpPr>
          <p:nvPr>
            <p:ph idx="1"/>
          </p:nvPr>
        </p:nvSpPr>
        <p:spPr/>
        <p:txBody>
          <a:bodyPr/>
          <a:lstStyle/>
          <a:p>
            <a:r>
              <a:rPr lang="en-US" dirty="0" smtClean="0"/>
              <a:t>Tell your neighbor about an activity you use or would like to use to extend a learning objective using Bloom's Taxonomy, Evaluation Level.</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Bloom’s Taxonomy</a:t>
            </a:r>
            <a:endParaRPr lang="en-US" dirty="0"/>
          </a:p>
        </p:txBody>
      </p:sp>
      <p:sp>
        <p:nvSpPr>
          <p:cNvPr id="3" name="Content Placeholder 2"/>
          <p:cNvSpPr>
            <a:spLocks noGrp="1"/>
          </p:cNvSpPr>
          <p:nvPr>
            <p:ph idx="1"/>
          </p:nvPr>
        </p:nvSpPr>
        <p:spPr/>
        <p:txBody>
          <a:bodyPr/>
          <a:lstStyle/>
          <a:p>
            <a:pPr>
              <a:buNone/>
            </a:pPr>
            <a:r>
              <a:rPr lang="en-US" i="1" dirty="0" smtClean="0"/>
              <a:t>    No matter what the initial characteristics (or gifts) of the individuals, unless there is a long and intensive process of encouragement, nurturance, education, and training, the individuals will not attain the extreme levels of capability.</a:t>
            </a:r>
          </a:p>
          <a:p>
            <a:pPr lvl="2" algn="r"/>
            <a:r>
              <a:rPr lang="en-US" i="1" dirty="0" smtClean="0"/>
              <a:t>Benjamin Bloom</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Facts…</a:t>
            </a:r>
            <a:endParaRPr lang="en-US" dirty="0"/>
          </a:p>
        </p:txBody>
      </p:sp>
      <p:sp>
        <p:nvSpPr>
          <p:cNvPr id="3" name="Content Placeholder 2"/>
          <p:cNvSpPr>
            <a:spLocks noGrp="1"/>
          </p:cNvSpPr>
          <p:nvPr>
            <p:ph idx="1"/>
          </p:nvPr>
        </p:nvSpPr>
        <p:spPr>
          <a:xfrm>
            <a:off x="381000" y="1676400"/>
            <a:ext cx="8382000" cy="4625609"/>
          </a:xfrm>
        </p:spPr>
        <p:txBody>
          <a:bodyPr>
            <a:noAutofit/>
          </a:bodyPr>
          <a:lstStyle/>
          <a:p>
            <a:r>
              <a:rPr lang="en-US" sz="2800" dirty="0" smtClean="0"/>
              <a:t>About one-third of all jobs in the US require science or technology competency, but currently only 17 percent of Americans graduate with science or technology majors. In China 52% of college degrees are awarded in science and technology</a:t>
            </a:r>
          </a:p>
          <a:p>
            <a:r>
              <a:rPr lang="en-US" sz="2800" dirty="0" smtClean="0"/>
              <a:t>Four-fifths of teachers believe that our advanced students need special attention-they are the future leaders of this country, and their talents will enable us to compete in a global economy</a:t>
            </a:r>
          </a:p>
          <a:p>
            <a:r>
              <a:rPr lang="en-US" sz="2800" dirty="0" smtClean="0"/>
              <a:t>Gifted people may make up as much as 20% of the prison population.</a:t>
            </a:r>
            <a:endParaRPr lang="en-US" sz="28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Meaningful, Rigorous Instruction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Learning experiences organized by key concepts and principles of discipline rather than by facts</a:t>
            </a:r>
          </a:p>
          <a:p>
            <a:r>
              <a:rPr lang="en-US" dirty="0" smtClean="0"/>
              <a:t>Content that is relevant to their lives</a:t>
            </a:r>
          </a:p>
          <a:p>
            <a:r>
              <a:rPr lang="en-US" dirty="0" smtClean="0"/>
              <a:t>Activities that cause them to process important ideas at a high level</a:t>
            </a:r>
          </a:p>
          <a:p>
            <a:r>
              <a:rPr lang="en-US" dirty="0" smtClean="0"/>
              <a:t>Products that cause them to grapple with meaningful problems and pose defensible solutions</a:t>
            </a:r>
          </a:p>
          <a:p>
            <a:r>
              <a:rPr lang="en-US" dirty="0" smtClean="0"/>
              <a:t>Rich learning experiences</a:t>
            </a:r>
          </a:p>
          <a:p>
            <a:r>
              <a:rPr lang="en-US" dirty="0" smtClean="0"/>
              <a:t>They need classrooms that are respectful to them, provide both structure and choice, and help them achieve more than they thought they could .</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Pacing Instruction</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    It's often the case that advanced learners need a slower pace of instruction than many other students their age, so they can achieve a depth or breadth of understanding needed to satisfy a big appetite for knowing.</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of Difficulty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 high "degree of difficulty" for gifted learners in their talent areas implies that their content, processes and products should be more complex, more abstract, more open-ended; more multifaceted than would be appropriate for many peers.</a:t>
            </a:r>
          </a:p>
          <a:p>
            <a:r>
              <a:rPr lang="en-US" dirty="0" smtClean="0"/>
              <a:t>Fuzzier problems, will often need less teacher-imposed structure, and (in comparison to the norm) should have to make greater leaps of insight and transfer than would be appropriate for many their age.</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Gifted Classroom</a:t>
            </a:r>
            <a:endParaRPr lang="en-US" dirty="0"/>
          </a:p>
        </p:txBody>
      </p:sp>
      <p:pic>
        <p:nvPicPr>
          <p:cNvPr id="4" name="What_a_Gifted_Classroom_Looks_Like!!!!.mp4">
            <a:hlinkClick r:id="" action="ppaction://media"/>
          </p:cNvPr>
          <p:cNvPicPr>
            <a:picLocks noGrp="1" noRot="1" noChangeAspect="1"/>
          </p:cNvPicPr>
          <p:nvPr>
            <p:ph idx="1"/>
            <a:videoFile r:link="rId1"/>
          </p:nvPr>
        </p:nvPicPr>
        <p:blipFill>
          <a:blip r:embed="rId3" cstate="print"/>
          <a:stretch>
            <a:fillRect/>
          </a:stretch>
        </p:blipFill>
        <p:spPr>
          <a:xfrm>
            <a:off x="1447800" y="1600200"/>
            <a:ext cx="6096000" cy="4572000"/>
          </a:xfrm>
          <a:prstGeom prst="rect">
            <a:avLst/>
          </a:prstGeom>
        </p:spPr>
      </p:pic>
      <p:sp>
        <p:nvSpPr>
          <p:cNvPr id="5" name="TextBox 4"/>
          <p:cNvSpPr txBox="1"/>
          <p:nvPr/>
        </p:nvSpPr>
        <p:spPr>
          <a:xfrm>
            <a:off x="1447800" y="6248400"/>
            <a:ext cx="6705600" cy="381000"/>
          </a:xfrm>
          <a:prstGeom prst="rect">
            <a:avLst/>
          </a:prstGeom>
          <a:noFill/>
        </p:spPr>
        <p:txBody>
          <a:bodyPr wrap="square" rtlCol="0">
            <a:spAutoFit/>
          </a:bodyPr>
          <a:lstStyle/>
          <a:p>
            <a:r>
              <a:rPr lang="en-US" dirty="0" smtClean="0"/>
              <a:t>http://www.youtube.com/watch?v=eln1Wq7NEg4</a:t>
            </a:r>
            <a:endParaRPr 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Supported Risk</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    Gifted students succeed without "normal“ encounters with failure.</a:t>
            </a:r>
          </a:p>
          <a:p>
            <a:r>
              <a:rPr lang="en-US" dirty="0" smtClean="0"/>
              <a:t>Teacher presents a high-challenge task, the student feels threatened .</a:t>
            </a:r>
          </a:p>
          <a:p>
            <a:r>
              <a:rPr lang="en-US" dirty="0" smtClean="0"/>
              <a:t>Not only has he or she likely not learned to study hard, take risks and strive, but the student's image is threatened as well.</a:t>
            </a:r>
          </a:p>
          <a:p>
            <a:r>
              <a:rPr lang="en-US" dirty="0" smtClean="0"/>
              <a:t>A good teacher of gifted students understands that dynamic, and thus invites, cajoles and insists on risk-but in a way that supports success.  Provides scaffolding.</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Opportunities for Creativity</a:t>
            </a:r>
            <a:endParaRPr lang="en-US" dirty="0"/>
          </a:p>
        </p:txBody>
      </p:sp>
      <p:sp>
        <p:nvSpPr>
          <p:cNvPr id="3" name="Content Placeholder 2"/>
          <p:cNvSpPr>
            <a:spLocks noGrp="1"/>
          </p:cNvSpPr>
          <p:nvPr>
            <p:ph idx="1"/>
          </p:nvPr>
        </p:nvSpPr>
        <p:spPr/>
        <p:txBody>
          <a:bodyPr/>
          <a:lstStyle/>
          <a:p>
            <a:r>
              <a:rPr lang="en-US" dirty="0" smtClean="0"/>
              <a:t>Open-ended tasks</a:t>
            </a:r>
          </a:p>
          <a:p>
            <a:r>
              <a:rPr lang="en-US" dirty="0" smtClean="0"/>
              <a:t>Bloom's Synthesis level activities</a:t>
            </a:r>
          </a:p>
          <a:p>
            <a:r>
              <a:rPr lang="en-US" dirty="0" smtClean="0"/>
              <a:t>Flexibility</a:t>
            </a:r>
          </a:p>
          <a:p>
            <a:r>
              <a:rPr lang="en-US" dirty="0" smtClean="0"/>
              <a:t>Give student freedom to select alternate activity</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Inappropriate Instruction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Do not ask them to do things they already know how to do, and then to wait for others to learn how</a:t>
            </a:r>
          </a:p>
          <a:p>
            <a:r>
              <a:rPr lang="en-US" dirty="0" smtClean="0"/>
              <a:t>Do not have them do more of the same stuff faster </a:t>
            </a:r>
          </a:p>
          <a:p>
            <a:r>
              <a:rPr lang="en-US" dirty="0" smtClean="0"/>
              <a:t>Do not isolate from peers and teacher</a:t>
            </a:r>
          </a:p>
          <a:p>
            <a:r>
              <a:rPr lang="en-US" dirty="0" smtClean="0"/>
              <a:t>Do not give activities to fill time</a:t>
            </a:r>
          </a:p>
          <a:p>
            <a:r>
              <a:rPr lang="en-US" dirty="0" smtClean="0"/>
              <a:t>Do not have them peer tutor</a:t>
            </a:r>
          </a:p>
          <a:p>
            <a:r>
              <a:rPr lang="en-US" dirty="0" smtClean="0"/>
              <a:t>Inappropriate instruction is rooted in novel, "enriching" or piecemeal learning experiences</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Gifted to Brilliant </a:t>
            </a:r>
            <a:endParaRPr lang="en-US" dirty="0"/>
          </a:p>
        </p:txBody>
      </p:sp>
      <p:sp>
        <p:nvSpPr>
          <p:cNvPr id="4" name="TextBox 3"/>
          <p:cNvSpPr txBox="1"/>
          <p:nvPr/>
        </p:nvSpPr>
        <p:spPr>
          <a:xfrm>
            <a:off x="762000" y="6248400"/>
            <a:ext cx="7543800" cy="369332"/>
          </a:xfrm>
          <a:prstGeom prst="rect">
            <a:avLst/>
          </a:prstGeom>
          <a:noFill/>
        </p:spPr>
        <p:txBody>
          <a:bodyPr wrap="square" rtlCol="0">
            <a:spAutoFit/>
          </a:bodyPr>
          <a:lstStyle/>
          <a:p>
            <a:r>
              <a:rPr lang="en-US" dirty="0" smtClean="0"/>
              <a:t>http://www.youtube.com/watch?v=ZuBsM4vKOSI</a:t>
            </a:r>
            <a:endParaRPr lang="en-US" dirty="0"/>
          </a:p>
        </p:txBody>
      </p:sp>
      <p:pic>
        <p:nvPicPr>
          <p:cNvPr id="5" name="From_Gifted_to_Brilliant.mp4">
            <a:hlinkClick r:id="" action="ppaction://media"/>
          </p:cNvPr>
          <p:cNvPicPr>
            <a:picLocks noGrp="1" noRot="1" noChangeAspect="1"/>
          </p:cNvPicPr>
          <p:nvPr>
            <p:ph idx="1"/>
            <a:videoFile r:link="rId1"/>
          </p:nvPr>
        </p:nvPicPr>
        <p:blipFill>
          <a:blip r:embed="rId3" cstate="print"/>
          <a:stretch>
            <a:fillRect/>
          </a:stretch>
        </p:blipFill>
        <p:spPr>
          <a:xfrm>
            <a:off x="1371600" y="1687513"/>
            <a:ext cx="6019800" cy="45148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304800" y="1524000"/>
            <a:ext cx="8610600" cy="5105399"/>
          </a:xfrm>
        </p:spPr>
        <p:txBody>
          <a:bodyPr>
            <a:normAutofit/>
          </a:bodyPr>
          <a:lstStyle/>
          <a:p>
            <a:r>
              <a:rPr lang="en-US" sz="2200" dirty="0" smtClean="0"/>
              <a:t>Reforming Gifted Education by K. Rogers</a:t>
            </a:r>
          </a:p>
          <a:p>
            <a:r>
              <a:rPr lang="en-US" sz="2200" dirty="0" smtClean="0"/>
              <a:t>Differentiating Instruction – Carol Tomlinson</a:t>
            </a:r>
          </a:p>
          <a:p>
            <a:r>
              <a:rPr lang="en-US" sz="2200" u="sng" dirty="0" smtClean="0"/>
              <a:t>Improving Differentiated Curricula for Gifted/Talented </a:t>
            </a:r>
            <a:r>
              <a:rPr lang="en-US" sz="2200" dirty="0" smtClean="0"/>
              <a:t>– California Association for the Gifted </a:t>
            </a:r>
          </a:p>
          <a:p>
            <a:r>
              <a:rPr lang="en-US" sz="2200" i="1" dirty="0" smtClean="0"/>
              <a:t>Depth and Complexity </a:t>
            </a:r>
            <a:r>
              <a:rPr lang="en-US" sz="2200" dirty="0" smtClean="0"/>
              <a:t>– Sandra Kaplan </a:t>
            </a:r>
          </a:p>
          <a:p>
            <a:r>
              <a:rPr lang="en-US" sz="2200" u="sng" dirty="0" smtClean="0"/>
              <a:t>Living with Intensity </a:t>
            </a:r>
            <a:r>
              <a:rPr lang="en-US" sz="2200" dirty="0" smtClean="0"/>
              <a:t>– Daniels/</a:t>
            </a:r>
            <a:r>
              <a:rPr lang="en-US" sz="2200" dirty="0" err="1" smtClean="0"/>
              <a:t>Piewchowski</a:t>
            </a:r>
            <a:endParaRPr lang="en-US" sz="2200" dirty="0" smtClean="0"/>
          </a:p>
          <a:p>
            <a:r>
              <a:rPr lang="en-US" sz="2200" u="sng" dirty="0" smtClean="0"/>
              <a:t>Teaching Gifted Kids in the Regular Classroom </a:t>
            </a:r>
            <a:r>
              <a:rPr lang="en-US" sz="2200" dirty="0" smtClean="0"/>
              <a:t>– S. </a:t>
            </a:r>
            <a:r>
              <a:rPr lang="en-US" sz="2200" dirty="0" err="1" smtClean="0"/>
              <a:t>Weinbrenner</a:t>
            </a:r>
            <a:endParaRPr lang="en-US" sz="2200" dirty="0" smtClean="0"/>
          </a:p>
          <a:p>
            <a:r>
              <a:rPr lang="en-US" sz="2200" u="sng" dirty="0" smtClean="0"/>
              <a:t>Differentiation: Simplified, Realistic, and Effective </a:t>
            </a:r>
            <a:r>
              <a:rPr lang="en-US" sz="2200" dirty="0" smtClean="0"/>
              <a:t>– Bertie </a:t>
            </a:r>
            <a:r>
              <a:rPr lang="en-US" sz="2200" dirty="0" err="1" smtClean="0"/>
              <a:t>Kingore</a:t>
            </a:r>
            <a:r>
              <a:rPr lang="en-US" sz="2200" dirty="0" smtClean="0"/>
              <a:t> </a:t>
            </a:r>
          </a:p>
          <a:p>
            <a:r>
              <a:rPr lang="en-US" sz="2200" u="sng" dirty="0" smtClean="0"/>
              <a:t>How the Gifted Brain Learns </a:t>
            </a:r>
            <a:r>
              <a:rPr lang="en-US" sz="2200" dirty="0" smtClean="0"/>
              <a:t>– David Sousa</a:t>
            </a:r>
          </a:p>
          <a:p>
            <a:r>
              <a:rPr lang="en-US" sz="2200" u="sng" dirty="0" smtClean="0"/>
              <a:t>Upside Down Brilliance </a:t>
            </a:r>
            <a:r>
              <a:rPr lang="en-US" sz="2200" dirty="0" smtClean="0"/>
              <a:t>– Linda Silverman</a:t>
            </a:r>
          </a:p>
          <a:p>
            <a:r>
              <a:rPr lang="en-US" sz="2200" u="sng" dirty="0" smtClean="0"/>
              <a:t>In the Mind’s Eye </a:t>
            </a:r>
            <a:r>
              <a:rPr lang="en-US" sz="2200" dirty="0" smtClean="0"/>
              <a:t>– Thomas West</a:t>
            </a:r>
          </a:p>
          <a:p>
            <a:r>
              <a:rPr lang="en-US" sz="2200" i="1" dirty="0" smtClean="0"/>
              <a:t>The Secret to Raising Smart Kids </a:t>
            </a:r>
            <a:r>
              <a:rPr lang="en-US" sz="2200" dirty="0" smtClean="0"/>
              <a:t>– Carol </a:t>
            </a:r>
            <a:r>
              <a:rPr lang="en-US" sz="2200" dirty="0" err="1" smtClean="0"/>
              <a:t>Dweck</a:t>
            </a:r>
            <a:endParaRPr lang="en-US" sz="2200" dirty="0" smtClean="0"/>
          </a:p>
          <a:p>
            <a:endParaRPr lang="en-US" sz="2200" dirty="0" smtClean="0"/>
          </a:p>
          <a:p>
            <a:endParaRPr lang="en-US" sz="2200" dirty="0" smtClean="0"/>
          </a:p>
          <a:p>
            <a:endParaRPr lang="en-US" sz="2200" dirty="0" smtClean="0"/>
          </a:p>
          <a:p>
            <a:endParaRPr lang="en-US" sz="2200" dirty="0" smtClean="0"/>
          </a:p>
          <a:p>
            <a:endParaRPr lang="en-US" sz="2400" dirty="0" smtClean="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t>
            </a:r>
            <a:r>
              <a:rPr lang="en-US" smtClean="0"/>
              <a:t>0r Comments…</a:t>
            </a:r>
            <a:endParaRPr lang="en-US" dirty="0"/>
          </a:p>
        </p:txBody>
      </p:sp>
      <p:pic>
        <p:nvPicPr>
          <p:cNvPr id="4" name="I_AM_GIFTED.mp4">
            <a:hlinkClick r:id="" action="ppaction://media"/>
          </p:cNvPr>
          <p:cNvPicPr>
            <a:picLocks noGrp="1" noRot="1" noChangeAspect="1"/>
          </p:cNvPicPr>
          <p:nvPr>
            <p:ph idx="1"/>
            <a:videoFile r:link="rId1"/>
          </p:nvPr>
        </p:nvPicPr>
        <p:blipFill>
          <a:blip r:embed="rId4" cstate="print"/>
          <a:stretch>
            <a:fillRect/>
          </a:stretch>
        </p:blipFill>
        <p:spPr>
          <a:xfrm>
            <a:off x="1295400" y="1524000"/>
            <a:ext cx="6324600" cy="4743450"/>
          </a:xfrm>
          <a:prstGeom prst="rect">
            <a:avLst/>
          </a:prstGeom>
        </p:spPr>
      </p:pic>
      <p:sp>
        <p:nvSpPr>
          <p:cNvPr id="5" name="TextBox 4"/>
          <p:cNvSpPr txBox="1"/>
          <p:nvPr/>
        </p:nvSpPr>
        <p:spPr>
          <a:xfrm>
            <a:off x="1371600" y="6324600"/>
            <a:ext cx="5562600" cy="369332"/>
          </a:xfrm>
          <a:prstGeom prst="rect">
            <a:avLst/>
          </a:prstGeom>
          <a:noFill/>
        </p:spPr>
        <p:txBody>
          <a:bodyPr wrap="square" rtlCol="0">
            <a:spAutoFit/>
          </a:bodyPr>
          <a:lstStyle/>
          <a:p>
            <a:r>
              <a:rPr lang="en-US" dirty="0" smtClean="0"/>
              <a:t>http://www.youtube.com/watch?v=Omx_iLtMjZA</a:t>
            </a:r>
            <a:endParaRPr 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Bright </a:t>
            </a:r>
            <a:r>
              <a:rPr lang="en-US" dirty="0" err="1" smtClean="0"/>
              <a:t>vs</a:t>
            </a:r>
            <a:r>
              <a:rPr lang="en-US" dirty="0" smtClean="0"/>
              <a:t> Gifted</a:t>
            </a:r>
            <a:endParaRPr lang="en-US" dirty="0"/>
          </a:p>
        </p:txBody>
      </p:sp>
      <p:graphicFrame>
        <p:nvGraphicFramePr>
          <p:cNvPr id="4" name="Table 3"/>
          <p:cNvGraphicFramePr>
            <a:graphicFrameLocks noGrp="1"/>
          </p:cNvGraphicFramePr>
          <p:nvPr/>
        </p:nvGraphicFramePr>
        <p:xfrm>
          <a:off x="0" y="1524000"/>
          <a:ext cx="9144000" cy="5333999"/>
        </p:xfrm>
        <a:graphic>
          <a:graphicData uri="http://schemas.openxmlformats.org/drawingml/2006/table">
            <a:tbl>
              <a:tblPr firstRow="1" bandRow="1">
                <a:tableStyleId>{5C22544A-7EE6-4342-B048-85BDC9FD1C3A}</a:tableStyleId>
              </a:tblPr>
              <a:tblGrid>
                <a:gridCol w="4572000"/>
                <a:gridCol w="4572000"/>
              </a:tblGrid>
              <a:tr h="758835">
                <a:tc>
                  <a:txBody>
                    <a:bodyPr/>
                    <a:lstStyle/>
                    <a:p>
                      <a:r>
                        <a:rPr lang="en-US" sz="2800" dirty="0" smtClean="0"/>
                        <a:t>Bright Child</a:t>
                      </a:r>
                      <a:endParaRPr lang="en-US" sz="2800" dirty="0"/>
                    </a:p>
                  </a:txBody>
                  <a:tcPr/>
                </a:tc>
                <a:tc>
                  <a:txBody>
                    <a:bodyPr/>
                    <a:lstStyle/>
                    <a:p>
                      <a:r>
                        <a:rPr lang="en-US" sz="2800" dirty="0" smtClean="0"/>
                        <a:t>Gifted Child</a:t>
                      </a:r>
                      <a:endParaRPr lang="en-US" sz="2800" dirty="0"/>
                    </a:p>
                  </a:txBody>
                  <a:tcPr/>
                </a:tc>
              </a:tr>
              <a:tr h="758835">
                <a:tc>
                  <a:txBody>
                    <a:bodyPr/>
                    <a:lstStyle/>
                    <a:p>
                      <a:r>
                        <a:rPr lang="en-US" sz="2800" dirty="0" smtClean="0"/>
                        <a:t>Knows the answers</a:t>
                      </a:r>
                      <a:endParaRPr lang="en-US" sz="2800" dirty="0"/>
                    </a:p>
                  </a:txBody>
                  <a:tcPr/>
                </a:tc>
                <a:tc>
                  <a:txBody>
                    <a:bodyPr/>
                    <a:lstStyle/>
                    <a:p>
                      <a:r>
                        <a:rPr lang="en-US" sz="2800" dirty="0" smtClean="0"/>
                        <a:t>Asks the questions</a:t>
                      </a:r>
                      <a:endParaRPr lang="en-US" sz="2800" dirty="0"/>
                    </a:p>
                  </a:txBody>
                  <a:tcPr/>
                </a:tc>
              </a:tr>
              <a:tr h="758835">
                <a:tc>
                  <a:txBody>
                    <a:bodyPr/>
                    <a:lstStyle/>
                    <a:p>
                      <a:r>
                        <a:rPr lang="en-US" sz="2800" dirty="0" smtClean="0"/>
                        <a:t>Is interested</a:t>
                      </a:r>
                      <a:endParaRPr lang="en-US" sz="2800" dirty="0"/>
                    </a:p>
                  </a:txBody>
                  <a:tcPr/>
                </a:tc>
                <a:tc>
                  <a:txBody>
                    <a:bodyPr/>
                    <a:lstStyle/>
                    <a:p>
                      <a:r>
                        <a:rPr lang="en-US" sz="2800" dirty="0" smtClean="0"/>
                        <a:t>Is highly curious</a:t>
                      </a:r>
                      <a:endParaRPr lang="en-US" sz="2800" dirty="0"/>
                    </a:p>
                  </a:txBody>
                  <a:tcPr/>
                </a:tc>
              </a:tr>
              <a:tr h="988889">
                <a:tc>
                  <a:txBody>
                    <a:bodyPr/>
                    <a:lstStyle/>
                    <a:p>
                      <a:r>
                        <a:rPr lang="en-US" sz="2800" dirty="0" smtClean="0"/>
                        <a:t>Is attentive</a:t>
                      </a:r>
                      <a:endParaRPr lang="en-US" sz="2800" dirty="0"/>
                    </a:p>
                  </a:txBody>
                  <a:tcPr/>
                </a:tc>
                <a:tc>
                  <a:txBody>
                    <a:bodyPr/>
                    <a:lstStyle/>
                    <a:p>
                      <a:r>
                        <a:rPr lang="en-US" sz="2800" dirty="0" smtClean="0"/>
                        <a:t>Is mentally/physically involved</a:t>
                      </a:r>
                      <a:endParaRPr lang="en-US" sz="2800" dirty="0"/>
                    </a:p>
                  </a:txBody>
                  <a:tcPr/>
                </a:tc>
              </a:tr>
              <a:tr h="758835">
                <a:tc>
                  <a:txBody>
                    <a:bodyPr/>
                    <a:lstStyle/>
                    <a:p>
                      <a:r>
                        <a:rPr lang="en-US" sz="2800" dirty="0" smtClean="0"/>
                        <a:t>Has good ideas</a:t>
                      </a:r>
                      <a:endParaRPr lang="en-US" sz="2800" dirty="0"/>
                    </a:p>
                  </a:txBody>
                  <a:tcPr/>
                </a:tc>
                <a:tc>
                  <a:txBody>
                    <a:bodyPr/>
                    <a:lstStyle/>
                    <a:p>
                      <a:r>
                        <a:rPr lang="en-US" sz="2800" dirty="0" smtClean="0"/>
                        <a:t>Has</a:t>
                      </a:r>
                      <a:r>
                        <a:rPr lang="en-US" sz="2800" baseline="0" dirty="0" smtClean="0"/>
                        <a:t> wild, silly ideas</a:t>
                      </a:r>
                      <a:endParaRPr lang="en-US" sz="2800" dirty="0"/>
                    </a:p>
                  </a:txBody>
                  <a:tcPr/>
                </a:tc>
              </a:tr>
              <a:tr h="1309770">
                <a:tc>
                  <a:txBody>
                    <a:bodyPr/>
                    <a:lstStyle/>
                    <a:p>
                      <a:r>
                        <a:rPr lang="en-US" sz="2800" dirty="0" smtClean="0"/>
                        <a:t>Enjoys</a:t>
                      </a:r>
                      <a:r>
                        <a:rPr lang="en-US" sz="2800" baseline="0" dirty="0" smtClean="0"/>
                        <a:t> school</a:t>
                      </a:r>
                      <a:endParaRPr lang="en-US" sz="2800" dirty="0"/>
                    </a:p>
                  </a:txBody>
                  <a:tcPr/>
                </a:tc>
                <a:tc>
                  <a:txBody>
                    <a:bodyPr/>
                    <a:lstStyle/>
                    <a:p>
                      <a:r>
                        <a:rPr lang="en-US" sz="2800" dirty="0" smtClean="0"/>
                        <a:t>Enjoys</a:t>
                      </a:r>
                      <a:r>
                        <a:rPr lang="en-US" sz="2800" baseline="0" dirty="0" smtClean="0"/>
                        <a:t> learning, may hate school</a:t>
                      </a:r>
                      <a:endParaRPr lang="en-US" sz="2800"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a:t>
            </a:r>
            <a:endParaRPr lang="en-US" dirty="0"/>
          </a:p>
        </p:txBody>
      </p:sp>
      <p:sp>
        <p:nvSpPr>
          <p:cNvPr id="3" name="Content Placeholder 2"/>
          <p:cNvSpPr>
            <a:spLocks noGrp="1"/>
          </p:cNvSpPr>
          <p:nvPr>
            <p:ph idx="1"/>
          </p:nvPr>
        </p:nvSpPr>
        <p:spPr>
          <a:xfrm>
            <a:off x="457200" y="1371600"/>
            <a:ext cx="8382000" cy="5029199"/>
          </a:xfrm>
        </p:spPr>
        <p:txBody>
          <a:bodyPr>
            <a:noAutofit/>
          </a:bodyPr>
          <a:lstStyle/>
          <a:p>
            <a:r>
              <a:rPr lang="en-US" sz="3000" dirty="0" smtClean="0"/>
              <a:t>Unreasonable teacher/parent expectations-to be good/perfect at everything</a:t>
            </a:r>
          </a:p>
          <a:p>
            <a:r>
              <a:rPr lang="en-US" sz="3000" dirty="0" smtClean="0"/>
              <a:t>Gaps in learning</a:t>
            </a:r>
          </a:p>
          <a:p>
            <a:r>
              <a:rPr lang="en-US" sz="3000" dirty="0" smtClean="0"/>
              <a:t>”Fixed- vs. Growth-Mind Set”</a:t>
            </a:r>
          </a:p>
          <a:p>
            <a:r>
              <a:rPr lang="en-US" sz="3000" dirty="0" smtClean="0"/>
              <a:t>Boredom is stressful; Emotional stress if needs aren't being met; not feeling valued by school culture</a:t>
            </a:r>
          </a:p>
          <a:p>
            <a:r>
              <a:rPr lang="en-US" sz="3000" dirty="0" smtClean="0"/>
              <a:t>Asynchronous development</a:t>
            </a:r>
          </a:p>
          <a:p>
            <a:r>
              <a:rPr lang="en-US" sz="3000" dirty="0" smtClean="0"/>
              <a:t>Executive function deficits (i.e., attention regulation, organization, time management)</a:t>
            </a:r>
          </a:p>
          <a:p>
            <a:r>
              <a:rPr lang="en-US" sz="3000" dirty="0" err="1" smtClean="0"/>
              <a:t>Dobrowski's</a:t>
            </a:r>
            <a:r>
              <a:rPr lang="en-US" sz="3000" dirty="0" smtClean="0"/>
              <a:t> </a:t>
            </a:r>
            <a:r>
              <a:rPr lang="en-US" sz="3000" dirty="0" err="1" smtClean="0"/>
              <a:t>Overexcitabilities</a:t>
            </a:r>
            <a:endParaRPr lang="en-US" sz="3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Due to ability to see relationships and love of truth, they often have difficulty accepting the illogical</a:t>
            </a:r>
          </a:p>
          <a:p>
            <a:r>
              <a:rPr lang="en-US" dirty="0" smtClean="0"/>
              <a:t>Due to creativeness and inventiveness, they have a liking for new ways of doing things and therefore, can reject the known and have need to invent oneself.</a:t>
            </a:r>
          </a:p>
          <a:p>
            <a:r>
              <a:rPr lang="en-US" dirty="0" smtClean="0"/>
              <a:t>Due to high energy, alertness, eagerness, they may have frustration with inactivity and absence of progress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Being Gifted…</a:t>
            </a:r>
            <a:endParaRPr lang="en-US" dirty="0"/>
          </a:p>
        </p:txBody>
      </p:sp>
      <p:pic>
        <p:nvPicPr>
          <p:cNvPr id="4" name="On_Being_Gifted.m4v.mp4">
            <a:hlinkClick r:id="" action="ppaction://media"/>
          </p:cNvPr>
          <p:cNvPicPr>
            <a:picLocks noGrp="1" noRot="1" noChangeAspect="1"/>
          </p:cNvPicPr>
          <p:nvPr>
            <p:ph idx="1"/>
            <a:videoFile r:link="rId1"/>
          </p:nvPr>
        </p:nvPicPr>
        <p:blipFill>
          <a:blip r:embed="rId3" cstate="print"/>
          <a:stretch>
            <a:fillRect/>
          </a:stretch>
        </p:blipFill>
        <p:spPr>
          <a:xfrm>
            <a:off x="1524000" y="1600200"/>
            <a:ext cx="6096000" cy="4572000"/>
          </a:xfrm>
          <a:prstGeom prst="rect">
            <a:avLst/>
          </a:prstGeom>
        </p:spPr>
      </p:pic>
      <p:sp>
        <p:nvSpPr>
          <p:cNvPr id="5" name="TextBox 4"/>
          <p:cNvSpPr txBox="1"/>
          <p:nvPr/>
        </p:nvSpPr>
        <p:spPr>
          <a:xfrm>
            <a:off x="1447800" y="6324600"/>
            <a:ext cx="7315200" cy="369332"/>
          </a:xfrm>
          <a:prstGeom prst="rect">
            <a:avLst/>
          </a:prstGeom>
          <a:noFill/>
        </p:spPr>
        <p:txBody>
          <a:bodyPr wrap="square" rtlCol="0">
            <a:spAutoFit/>
          </a:bodyPr>
          <a:lstStyle/>
          <a:p>
            <a:r>
              <a:rPr lang="en-US" dirty="0" smtClean="0"/>
              <a:t>http://www.youtube.com/watch?v=xVQBXr2l8Zs&amp;feature=related</a:t>
            </a:r>
            <a:endParaRPr 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528</TotalTime>
  <Words>2868</Words>
  <Application>Microsoft Office PowerPoint</Application>
  <PresentationFormat>On-screen Show (4:3)</PresentationFormat>
  <Paragraphs>355</Paragraphs>
  <Slides>59</Slides>
  <Notes>3</Notes>
  <HiddenSlides>0</HiddenSlides>
  <MMClips>6</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Module</vt:lpstr>
      <vt:lpstr>Understanding and Meeting the Needs of the Gifted Learner  </vt:lpstr>
      <vt:lpstr>What is Giftedness?</vt:lpstr>
      <vt:lpstr>Who is Gifted?</vt:lpstr>
      <vt:lpstr>The Facts…</vt:lpstr>
      <vt:lpstr>More Facts…</vt:lpstr>
      <vt:lpstr>Bright vs Gifted</vt:lpstr>
      <vt:lpstr>Problems</vt:lpstr>
      <vt:lpstr>Problems</vt:lpstr>
      <vt:lpstr>On Being Gifted…</vt:lpstr>
      <vt:lpstr>Gifted/Talented Profiles </vt:lpstr>
      <vt:lpstr>Type 1—School Support</vt:lpstr>
      <vt:lpstr>Gifted/Talented Profiles</vt:lpstr>
      <vt:lpstr>Type 2—The Challenging</vt:lpstr>
      <vt:lpstr>Type 2—School Support </vt:lpstr>
      <vt:lpstr>Gifted/Talented Profiles</vt:lpstr>
      <vt:lpstr>Type 3—School Support</vt:lpstr>
      <vt:lpstr>Gifted/Talented Profiles </vt:lpstr>
      <vt:lpstr>Gifted/Talented Profiles</vt:lpstr>
      <vt:lpstr>School Support—Type 4</vt:lpstr>
      <vt:lpstr>Gifted/Talented Profiles </vt:lpstr>
      <vt:lpstr>School Support—Type 5</vt:lpstr>
      <vt:lpstr>Gifted/Talented Profiles</vt:lpstr>
      <vt:lpstr>Gifted/Talented Profiles</vt:lpstr>
      <vt:lpstr>School Support—Type 6</vt:lpstr>
      <vt:lpstr>Turn and Talk</vt:lpstr>
      <vt:lpstr>Top Ten Myths in Gifted Education</vt:lpstr>
      <vt:lpstr>Fixed vs. Growth Mind set </vt:lpstr>
      <vt:lpstr>Dabrowski’s Overexcitabilites </vt:lpstr>
      <vt:lpstr>Dabrowski’s Overexcitabilites </vt:lpstr>
      <vt:lpstr>Perfectionism</vt:lpstr>
      <vt:lpstr>Perfectionism</vt:lpstr>
      <vt:lpstr>Gifted Education—Let’s Do It!</vt:lpstr>
      <vt:lpstr>Instructional Support</vt:lpstr>
      <vt:lpstr>Instructional Support</vt:lpstr>
      <vt:lpstr>Bloom’s Taxonomy</vt:lpstr>
      <vt:lpstr>Bloom’s Taxonomy—Knowledge</vt:lpstr>
      <vt:lpstr>Knowledge—Activites </vt:lpstr>
      <vt:lpstr>Bloom’s Taxonomy—Comprehension </vt:lpstr>
      <vt:lpstr>Comprehension Activities/Products</vt:lpstr>
      <vt:lpstr>Bloom’s Taxonomy—Application</vt:lpstr>
      <vt:lpstr>Application Activities/Products</vt:lpstr>
      <vt:lpstr>Bloom’s Taxonomy—Analysis</vt:lpstr>
      <vt:lpstr>Analysis Activities/Products</vt:lpstr>
      <vt:lpstr>Bloom’s Taxonomy—Synthesis </vt:lpstr>
      <vt:lpstr>Synthesis Activities/Products </vt:lpstr>
      <vt:lpstr>Bloom’s Taxonomy—Evaluate </vt:lpstr>
      <vt:lpstr>Evaluate Activities/Products</vt:lpstr>
      <vt:lpstr>Turn and Share</vt:lpstr>
      <vt:lpstr>Bloom’s Taxonomy</vt:lpstr>
      <vt:lpstr>Meaningful, Rigorous Instruction</vt:lpstr>
      <vt:lpstr>Pacing Instruction</vt:lpstr>
      <vt:lpstr>Level of Difficulty</vt:lpstr>
      <vt:lpstr>The Gifted Classroom</vt:lpstr>
      <vt:lpstr>Understanding Supported Risk</vt:lpstr>
      <vt:lpstr>Opportunities for Creativity</vt:lpstr>
      <vt:lpstr>Inappropriate Instruction</vt:lpstr>
      <vt:lpstr>Gifted to Brilliant </vt:lpstr>
      <vt:lpstr>Resources</vt:lpstr>
      <vt:lpstr>Questions??? 0r Comments…</vt:lpstr>
    </vt:vector>
  </TitlesOfParts>
  <Company>Appalachia Intermediate Unit 8</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and Meeting the Needs of the Gifted Learner</dc:title>
  <dc:creator>sdabbs</dc:creator>
  <cp:lastModifiedBy>sdabbs</cp:lastModifiedBy>
  <cp:revision>73</cp:revision>
  <dcterms:created xsi:type="dcterms:W3CDTF">2013-01-20T20:46:06Z</dcterms:created>
  <dcterms:modified xsi:type="dcterms:W3CDTF">2013-01-22T14:34:51Z</dcterms:modified>
</cp:coreProperties>
</file>